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68" r:id="rId3"/>
    <p:sldId id="304" r:id="rId4"/>
    <p:sldId id="310" r:id="rId5"/>
    <p:sldId id="306" r:id="rId6"/>
    <p:sldId id="308" r:id="rId7"/>
    <p:sldId id="312" r:id="rId8"/>
    <p:sldId id="313" r:id="rId9"/>
    <p:sldId id="317" r:id="rId10"/>
    <p:sldId id="316" r:id="rId11"/>
    <p:sldId id="318" r:id="rId12"/>
    <p:sldId id="319" r:id="rId13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846" y="-102"/>
      </p:cViewPr>
      <p:guideLst>
        <p:guide orient="horz" pos="1594"/>
        <p:guide pos="280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57D8A-73AB-42F9-87F4-33181DBC7CFF}" type="datetimeFigureOut">
              <a:rPr lang="zh-CN" altLang="en-US" smtClean="0"/>
              <a:pPr/>
              <a:t>2017/7/14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6CE40-8111-4CF0-84DE-B3D6CA00217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0ADB-102E-4093-9B86-B99883AE79D5}" type="datetimeFigureOut">
              <a:rPr lang="zh-CN" altLang="en-US" smtClean="0"/>
              <a:pPr/>
              <a:t>2017/7/14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@</a:t>
            </a:r>
            <a:r>
              <a:rPr lang="zh-CN" altLang="en-US" smtClean="0"/>
              <a:t>微看科技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9CDFF-127A-42B3-92E4-B0BAE42DAC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0ADB-102E-4093-9B86-B99883AE79D5}" type="datetimeFigureOut">
              <a:rPr lang="zh-CN" altLang="en-US" smtClean="0"/>
              <a:pPr/>
              <a:t>2017/7/14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9CDFF-127A-42B3-92E4-B0BAE42DAC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0ADB-102E-4093-9B86-B99883AE79D5}" type="datetimeFigureOut">
              <a:rPr lang="zh-CN" altLang="en-US" smtClean="0"/>
              <a:pPr/>
              <a:t>2017/7/14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9CDFF-127A-42B3-92E4-B0BAE42DAC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0ADB-102E-4093-9B86-B99883AE79D5}" type="datetimeFigureOut">
              <a:rPr lang="zh-CN" altLang="en-US" smtClean="0"/>
              <a:pPr/>
              <a:t>2017/7/14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@</a:t>
            </a:r>
            <a:r>
              <a:rPr lang="zh-CN" altLang="en-US" smtClean="0"/>
              <a:t>微看科技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9CDFF-127A-42B3-92E4-B0BAE42DACC7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0ADB-102E-4093-9B86-B99883AE79D5}" type="datetimeFigureOut">
              <a:rPr lang="zh-CN" altLang="en-US" smtClean="0"/>
              <a:pPr/>
              <a:t>2017/7/14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9CDFF-127A-42B3-92E4-B0BAE42DAC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0ADB-102E-4093-9B86-B99883AE79D5}" type="datetimeFigureOut">
              <a:rPr lang="zh-CN" altLang="en-US" smtClean="0"/>
              <a:pPr/>
              <a:t>2017/7/14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9CDFF-127A-42B3-92E4-B0BAE42DAC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0ADB-102E-4093-9B86-B99883AE79D5}" type="datetimeFigureOut">
              <a:rPr lang="zh-CN" altLang="en-US" smtClean="0"/>
              <a:pPr/>
              <a:t>2017/7/14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9CDFF-127A-42B3-92E4-B0BAE42DAC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0ADB-102E-4093-9B86-B99883AE79D5}" type="datetimeFigureOut">
              <a:rPr lang="zh-CN" altLang="en-US" smtClean="0"/>
              <a:pPr/>
              <a:t>2017/7/14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9CDFF-127A-42B3-92E4-B0BAE42DAC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0ADB-102E-4093-9B86-B99883AE79D5}" type="datetimeFigureOut">
              <a:rPr lang="zh-CN" altLang="en-US" smtClean="0"/>
              <a:pPr/>
              <a:t>2017/7/14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9CDFF-127A-42B3-92E4-B0BAE42DAC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0ADB-102E-4093-9B86-B99883AE79D5}" type="datetimeFigureOut">
              <a:rPr lang="zh-CN" altLang="en-US" smtClean="0"/>
              <a:pPr/>
              <a:t>2017/7/14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9CDFF-127A-42B3-92E4-B0BAE42DAC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0ADB-102E-4093-9B86-B99883AE79D5}" type="datetimeFigureOut">
              <a:rPr lang="zh-CN" altLang="en-US" smtClean="0"/>
              <a:pPr/>
              <a:t>2017/7/14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9CDFF-127A-42B3-92E4-B0BAE42DAC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B0ADB-102E-4093-9B86-B99883AE79D5}" type="datetimeFigureOut">
              <a:rPr lang="zh-CN" altLang="en-US" smtClean="0"/>
              <a:pPr/>
              <a:t>2017/7/14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9CDFF-127A-42B3-92E4-B0BAE42DAC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IMG_20170427_153206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4"/>
          <p:cNvSpPr txBox="1"/>
          <p:nvPr/>
        </p:nvSpPr>
        <p:spPr>
          <a:xfrm>
            <a:off x="285720" y="785800"/>
            <a:ext cx="4498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0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快速</a:t>
            </a:r>
            <a:r>
              <a:rPr lang="zh-CN" altLang="en-US" sz="40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入门</a:t>
            </a:r>
            <a:r>
              <a:rPr lang="zh-CN" altLang="en-US" sz="40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指南</a:t>
            </a:r>
            <a:endParaRPr lang="zh-CN" sz="40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35"/>
          <p:cNvSpPr txBox="1"/>
          <p:nvPr/>
        </p:nvSpPr>
        <p:spPr>
          <a:xfrm>
            <a:off x="3357554" y="2928940"/>
            <a:ext cx="50006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本盒子</a:t>
            </a:r>
            <a:r>
              <a:rPr lang="zh-CN" altLang="en-US" sz="1400" dirty="0" smtClean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主要功能为多媒体</a:t>
            </a:r>
            <a:r>
              <a:rPr lang="zh-CN" altLang="en-US" sz="1400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信息展示、内容点播、广告轮播、</a:t>
            </a:r>
            <a:r>
              <a:rPr lang="en-US" altLang="zh-CN" sz="1400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U</a:t>
            </a:r>
            <a:r>
              <a:rPr lang="zh-CN" altLang="en-US" sz="1400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盘播放、手机端多媒体文件</a:t>
            </a:r>
            <a:r>
              <a:rPr lang="zh-CN" altLang="en-US" sz="1400" dirty="0" smtClean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播放以及看电视看电影等</a:t>
            </a:r>
            <a:r>
              <a:rPr lang="zh-CN" altLang="en-US" sz="1400" dirty="0" smtClean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，</a:t>
            </a:r>
            <a:r>
              <a:rPr lang="zh-CN" altLang="en-US" sz="1400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实现多种形态的分屏及全屏播放、</a:t>
            </a:r>
            <a:r>
              <a:rPr lang="en-US" altLang="zh-CN" sz="1400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H5</a:t>
            </a:r>
            <a:r>
              <a:rPr lang="zh-CN" altLang="en-US" sz="1400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动态效果展示、流媒体直播、滚动字幕播放等。</a:t>
            </a:r>
            <a:endParaRPr lang="en-US" altLang="zh-CN" sz="1400" dirty="0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7132579" y="4894420"/>
            <a:ext cx="1693412" cy="16158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ko-KR" sz="600" dirty="0" smtClean="0"/>
              <a:t>COPYRIGHT</a:t>
            </a:r>
            <a:r>
              <a:rPr lang="en-US" altLang="ko-KR" sz="600" dirty="0" smtClean="0">
                <a:latin typeface="Malgun Gothic" panose="020B0503020000020004" charset="-127"/>
                <a:ea typeface="Malgun Gothic" panose="020B0503020000020004" charset="-127"/>
              </a:rPr>
              <a:t>©</a:t>
            </a:r>
            <a:r>
              <a:rPr lang="en-US" altLang="ko-KR" sz="600" dirty="0" smtClean="0"/>
              <a:t>201</a:t>
            </a:r>
            <a:r>
              <a:rPr lang="en-US" altLang="zh-CN" sz="600" dirty="0" smtClean="0"/>
              <a:t>7 VIICAN,</a:t>
            </a:r>
            <a:r>
              <a:rPr lang="en-US" altLang="ko-KR" sz="600" dirty="0" smtClean="0"/>
              <a:t> </a:t>
            </a:r>
            <a:r>
              <a:rPr lang="en-US" altLang="ko-KR" sz="600" dirty="0"/>
              <a:t>ALL </a:t>
            </a:r>
            <a:r>
              <a:rPr lang="en-US" altLang="ko-KR" sz="600" dirty="0" smtClean="0"/>
              <a:t>RIGHTS </a:t>
            </a:r>
            <a:r>
              <a:rPr lang="en-US" altLang="ko-KR" sz="600" dirty="0"/>
              <a:t>RESERVED</a:t>
            </a:r>
            <a:endParaRPr lang="ko-KR" altLang="en-US" sz="600" dirty="0"/>
          </a:p>
        </p:txBody>
      </p:sp>
      <p:sp>
        <p:nvSpPr>
          <p:cNvPr id="14" name="矩形 13"/>
          <p:cNvSpPr/>
          <p:nvPr/>
        </p:nvSpPr>
        <p:spPr>
          <a:xfrm>
            <a:off x="1294765" y="1905"/>
            <a:ext cx="63233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9.</a:t>
            </a: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后面板接口及侧面板接口</a:t>
            </a:r>
          </a:p>
        </p:txBody>
      </p:sp>
      <p:cxnSp>
        <p:nvCxnSpPr>
          <p:cNvPr id="30" name="直接连接符 29"/>
          <p:cNvCxnSpPr/>
          <p:nvPr/>
        </p:nvCxnSpPr>
        <p:spPr>
          <a:xfrm>
            <a:off x="863600" y="664845"/>
            <a:ext cx="7416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图片 4" descr="C:\Users\zxj\Documents\绘图1.png绘图1"/>
          <p:cNvPicPr>
            <a:picLocks noChangeAspect="1"/>
          </p:cNvPicPr>
          <p:nvPr/>
        </p:nvPicPr>
        <p:blipFill>
          <a:blip r:embed="rId2" cstate="print"/>
          <a:srcRect l="20707" t="16646" r="17865" b="27573"/>
          <a:stretch>
            <a:fillRect/>
          </a:stretch>
        </p:blipFill>
        <p:spPr>
          <a:xfrm>
            <a:off x="727710" y="1427480"/>
            <a:ext cx="4048125" cy="172783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99795" y="874395"/>
            <a:ext cx="1459230" cy="3987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后面板接口</a:t>
            </a:r>
          </a:p>
        </p:txBody>
      </p:sp>
      <p:sp>
        <p:nvSpPr>
          <p:cNvPr id="10" name="矩形 9"/>
          <p:cNvSpPr/>
          <p:nvPr/>
        </p:nvSpPr>
        <p:spPr>
          <a:xfrm>
            <a:off x="4754245" y="895985"/>
            <a:ext cx="1459230" cy="3987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侧面板接口</a:t>
            </a:r>
          </a:p>
        </p:txBody>
      </p:sp>
      <p:pic>
        <p:nvPicPr>
          <p:cNvPr id="2" name="图片 1" descr="C:\Users\zxj\Documents\绘图2.png绘图2"/>
          <p:cNvPicPr>
            <a:picLocks noChangeAspect="1"/>
          </p:cNvPicPr>
          <p:nvPr/>
        </p:nvPicPr>
        <p:blipFill>
          <a:blip r:embed="rId3" cstate="print"/>
          <a:srcRect l="28078" t="10273" r="26164" b="58681"/>
          <a:stretch>
            <a:fillRect/>
          </a:stretch>
        </p:blipFill>
        <p:spPr>
          <a:xfrm>
            <a:off x="4715510" y="1228725"/>
            <a:ext cx="3630930" cy="1158240"/>
          </a:xfrm>
          <a:prstGeom prst="rect">
            <a:avLst/>
          </a:prstGeom>
        </p:spPr>
      </p:pic>
      <p:pic>
        <p:nvPicPr>
          <p:cNvPr id="3" name="图片 2" descr="C:\Users\zxj\Documents\绘图3.png绘图3"/>
          <p:cNvPicPr>
            <a:picLocks noChangeAspect="1"/>
          </p:cNvPicPr>
          <p:nvPr/>
        </p:nvPicPr>
        <p:blipFill>
          <a:blip r:embed="rId4" cstate="print"/>
          <a:srcRect l="28756" t="38077" r="26925" b="24060"/>
          <a:stretch>
            <a:fillRect/>
          </a:stretch>
        </p:blipFill>
        <p:spPr>
          <a:xfrm>
            <a:off x="4768850" y="2427605"/>
            <a:ext cx="3511550" cy="1409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7132579" y="4894420"/>
            <a:ext cx="1693412" cy="16158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ko-KR" sz="600" dirty="0" smtClean="0"/>
              <a:t>COPYRIGHT</a:t>
            </a:r>
            <a:r>
              <a:rPr lang="en-US" altLang="ko-KR" sz="600" dirty="0" smtClean="0">
                <a:latin typeface="Malgun Gothic" panose="020B0503020000020004" charset="-127"/>
                <a:ea typeface="Malgun Gothic" panose="020B0503020000020004" charset="-127"/>
              </a:rPr>
              <a:t>©</a:t>
            </a:r>
            <a:r>
              <a:rPr lang="en-US" altLang="ko-KR" sz="600" dirty="0" smtClean="0"/>
              <a:t>201</a:t>
            </a:r>
            <a:r>
              <a:rPr lang="en-US" altLang="zh-CN" sz="600" dirty="0" smtClean="0"/>
              <a:t>7 VIICAN,</a:t>
            </a:r>
            <a:r>
              <a:rPr lang="en-US" altLang="ko-KR" sz="600" dirty="0" smtClean="0"/>
              <a:t> </a:t>
            </a:r>
            <a:r>
              <a:rPr lang="en-US" altLang="ko-KR" sz="600" dirty="0"/>
              <a:t>ALL </a:t>
            </a:r>
            <a:r>
              <a:rPr lang="en-US" altLang="ko-KR" sz="600" dirty="0" smtClean="0"/>
              <a:t>RIGHTS </a:t>
            </a:r>
            <a:r>
              <a:rPr lang="en-US" altLang="ko-KR" sz="600" dirty="0"/>
              <a:t>RESERVED</a:t>
            </a:r>
            <a:endParaRPr lang="ko-KR" altLang="en-US" sz="600" dirty="0"/>
          </a:p>
        </p:txBody>
      </p:sp>
      <p:sp>
        <p:nvSpPr>
          <p:cNvPr id="14" name="矩形 13"/>
          <p:cNvSpPr/>
          <p:nvPr/>
        </p:nvSpPr>
        <p:spPr>
          <a:xfrm>
            <a:off x="1294765" y="1905"/>
            <a:ext cx="63233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10.</a:t>
            </a: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机顶盒与电视连接</a:t>
            </a:r>
          </a:p>
        </p:txBody>
      </p:sp>
      <p:cxnSp>
        <p:nvCxnSpPr>
          <p:cNvPr id="30" name="直接连接符 29"/>
          <p:cNvCxnSpPr/>
          <p:nvPr/>
        </p:nvCxnSpPr>
        <p:spPr>
          <a:xfrm>
            <a:off x="863600" y="664845"/>
            <a:ext cx="7416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图片 8" descr="C:\Users\zxj\Documents\绘图4.png绘图4"/>
          <p:cNvPicPr>
            <a:picLocks noChangeAspect="1"/>
          </p:cNvPicPr>
          <p:nvPr/>
        </p:nvPicPr>
        <p:blipFill>
          <a:blip r:embed="rId2" cstate="print"/>
          <a:srcRect l="11157" t="11067" r="33701"/>
          <a:stretch>
            <a:fillRect/>
          </a:stretch>
        </p:blipFill>
        <p:spPr>
          <a:xfrm>
            <a:off x="260350" y="784225"/>
            <a:ext cx="5029200" cy="381063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553075" y="1038225"/>
            <a:ext cx="327215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</a:rPr>
              <a:t>播放器开机前设置</a:t>
            </a:r>
            <a:r>
              <a:rPr lang="en-US" altLang="zh-CN" sz="2000">
                <a:latin typeface="华文中宋" panose="02010600040101010101" charset="-122"/>
                <a:ea typeface="华文中宋" panose="02010600040101010101" charset="-122"/>
              </a:rPr>
              <a:t>:</a:t>
            </a:r>
          </a:p>
          <a:p>
            <a:endParaRPr lang="en-US" altLang="zh-CN"/>
          </a:p>
          <a:p>
            <a:r>
              <a:rPr lang="zh-CN" altLang="en-US" sz="1600"/>
              <a:t>        播放器开机前请先打开电视，然后打开电视机的信号源界面，选择设置为</a:t>
            </a:r>
            <a:r>
              <a:rPr lang="en-US" altLang="zh-CN" sz="1600"/>
              <a:t>HDMI</a:t>
            </a:r>
            <a:r>
              <a:rPr lang="zh-CN" altLang="en-US" sz="1600"/>
              <a:t>。</a:t>
            </a:r>
          </a:p>
          <a:p>
            <a:endParaRPr lang="zh-CN" altLang="en-US"/>
          </a:p>
          <a:p>
            <a:r>
              <a:rPr lang="zh-CN" altLang="en-US" sz="1200">
                <a:latin typeface="+mn-ea"/>
              </a:rPr>
              <a:t>注</a:t>
            </a:r>
            <a:r>
              <a:rPr lang="en-US" altLang="zh-CN" sz="1200">
                <a:latin typeface="+mn-ea"/>
              </a:rPr>
              <a:t>:</a:t>
            </a:r>
            <a:r>
              <a:rPr lang="zh-CN" altLang="en-US" sz="1200">
                <a:latin typeface="+mn-ea"/>
              </a:rPr>
              <a:t>有些电视有多个</a:t>
            </a:r>
            <a:r>
              <a:rPr lang="en-US" altLang="zh-CN" sz="1200">
                <a:latin typeface="+mn-ea"/>
              </a:rPr>
              <a:t>HDMI</a:t>
            </a:r>
            <a:r>
              <a:rPr lang="zh-CN" altLang="en-US" sz="1200">
                <a:latin typeface="+mn-ea"/>
              </a:rPr>
              <a:t>输入通道，请设置成对应的</a:t>
            </a:r>
            <a:r>
              <a:rPr lang="en-US" altLang="zh-CN" sz="1200">
                <a:latin typeface="+mn-ea"/>
              </a:rPr>
              <a:t>HDMI</a:t>
            </a:r>
            <a:r>
              <a:rPr lang="zh-CN" altLang="en-US" sz="1200">
                <a:latin typeface="+mn-ea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7132579" y="4894420"/>
            <a:ext cx="1693412" cy="16158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ko-KR" sz="600" dirty="0" smtClean="0"/>
              <a:t>COPYRIGHT</a:t>
            </a:r>
            <a:r>
              <a:rPr lang="en-US" altLang="ko-KR" sz="600" dirty="0" smtClean="0">
                <a:latin typeface="Malgun Gothic" panose="020B0503020000020004" charset="-127"/>
                <a:ea typeface="Malgun Gothic" panose="020B0503020000020004" charset="-127"/>
              </a:rPr>
              <a:t>©</a:t>
            </a:r>
            <a:r>
              <a:rPr lang="en-US" altLang="ko-KR" sz="600" dirty="0" smtClean="0"/>
              <a:t>201</a:t>
            </a:r>
            <a:r>
              <a:rPr lang="en-US" altLang="zh-CN" sz="600" dirty="0" smtClean="0"/>
              <a:t>7 VIICAN,</a:t>
            </a:r>
            <a:r>
              <a:rPr lang="en-US" altLang="ko-KR" sz="600" dirty="0" smtClean="0"/>
              <a:t> </a:t>
            </a:r>
            <a:r>
              <a:rPr lang="en-US" altLang="ko-KR" sz="600" dirty="0"/>
              <a:t>ALL </a:t>
            </a:r>
            <a:r>
              <a:rPr lang="en-US" altLang="ko-KR" sz="600" dirty="0" smtClean="0"/>
              <a:t>RIGHTS </a:t>
            </a:r>
            <a:r>
              <a:rPr lang="en-US" altLang="ko-KR" sz="600" dirty="0"/>
              <a:t>RESERVED</a:t>
            </a:r>
            <a:endParaRPr lang="ko-KR" altLang="en-US" sz="600" dirty="0"/>
          </a:p>
        </p:txBody>
      </p:sp>
      <p:sp>
        <p:nvSpPr>
          <p:cNvPr id="14" name="矩形 13"/>
          <p:cNvSpPr/>
          <p:nvPr/>
        </p:nvSpPr>
        <p:spPr>
          <a:xfrm>
            <a:off x="1294765" y="1905"/>
            <a:ext cx="63233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11.</a:t>
            </a: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遥控器介绍</a:t>
            </a:r>
          </a:p>
        </p:txBody>
      </p:sp>
      <p:cxnSp>
        <p:nvCxnSpPr>
          <p:cNvPr id="30" name="直接连接符 29"/>
          <p:cNvCxnSpPr/>
          <p:nvPr/>
        </p:nvCxnSpPr>
        <p:spPr>
          <a:xfrm>
            <a:off x="863600" y="664845"/>
            <a:ext cx="7416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图片 4" descr="C:\Users\zxj\Documents\绘图8.png绘图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76960" y="700405"/>
            <a:ext cx="3276600" cy="412432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602105" y="4838065"/>
            <a:ext cx="2504440" cy="27559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以上图片仅供参考，请以实物为准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688205" y="3380740"/>
            <a:ext cx="394462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200" dirty="0"/>
              <a:t>注意</a:t>
            </a:r>
            <a:r>
              <a:rPr lang="en-US" altLang="zh-CN" sz="1200" dirty="0"/>
              <a:t>:1.</a:t>
            </a:r>
            <a:r>
              <a:rPr lang="zh-CN" altLang="en-US" sz="1200" dirty="0"/>
              <a:t>遥控器某些按键在实际操作中可能不具备功能，       请以实际机器的设定为准。</a:t>
            </a:r>
          </a:p>
          <a:p>
            <a:r>
              <a:rPr lang="en-US" altLang="zh-CN" sz="1200" dirty="0"/>
              <a:t>          2.</a:t>
            </a:r>
            <a:r>
              <a:rPr lang="zh-CN" altLang="en-US" sz="1200" dirty="0"/>
              <a:t>当遥控器电量不足时，请及时更换新电池；若长时间不使用遥控器，应取出电池，以免电池漏液而损坏遥控器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7132579" y="4894420"/>
            <a:ext cx="1693412" cy="16158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ko-KR" sz="600" dirty="0" smtClean="0"/>
              <a:t>COPYRIGHT</a:t>
            </a:r>
            <a:r>
              <a:rPr lang="en-US" altLang="ko-KR" sz="600" dirty="0" smtClean="0">
                <a:latin typeface="Malgun Gothic" panose="020B0503020000020004" charset="-127"/>
                <a:ea typeface="Malgun Gothic" panose="020B0503020000020004" charset="-127"/>
              </a:rPr>
              <a:t>©</a:t>
            </a:r>
            <a:r>
              <a:rPr lang="en-US" altLang="ko-KR" sz="600" dirty="0" smtClean="0"/>
              <a:t>201</a:t>
            </a:r>
            <a:r>
              <a:rPr lang="en-US" altLang="zh-CN" sz="600" dirty="0" smtClean="0"/>
              <a:t>7 VIICAN,</a:t>
            </a:r>
            <a:r>
              <a:rPr lang="en-US" altLang="ko-KR" sz="600" dirty="0" smtClean="0"/>
              <a:t> </a:t>
            </a:r>
            <a:r>
              <a:rPr lang="en-US" altLang="ko-KR" sz="600" dirty="0"/>
              <a:t>ALL </a:t>
            </a:r>
            <a:r>
              <a:rPr lang="en-US" altLang="ko-KR" sz="600" dirty="0" smtClean="0"/>
              <a:t>RIGHTS </a:t>
            </a:r>
            <a:r>
              <a:rPr lang="en-US" altLang="ko-KR" sz="600" dirty="0"/>
              <a:t>RESERVED</a:t>
            </a:r>
            <a:endParaRPr lang="ko-KR" altLang="en-US" sz="600" dirty="0"/>
          </a:p>
        </p:txBody>
      </p:sp>
      <p:sp>
        <p:nvSpPr>
          <p:cNvPr id="14" name="矩形 13"/>
          <p:cNvSpPr/>
          <p:nvPr/>
        </p:nvSpPr>
        <p:spPr>
          <a:xfrm>
            <a:off x="2371091" y="1905"/>
            <a:ext cx="385826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1.</a:t>
            </a: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主页面介绍</a:t>
            </a:r>
          </a:p>
        </p:txBody>
      </p:sp>
      <p:cxnSp>
        <p:nvCxnSpPr>
          <p:cNvPr id="30" name="直接连接符 29"/>
          <p:cNvCxnSpPr/>
          <p:nvPr/>
        </p:nvCxnSpPr>
        <p:spPr>
          <a:xfrm>
            <a:off x="863600" y="1023620"/>
            <a:ext cx="7416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2559685" y="662305"/>
            <a:ext cx="367411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600">
                <a:latin typeface="华文中宋" panose="02010600040101010101" charset="-122"/>
                <a:ea typeface="华文中宋" panose="02010600040101010101" charset="-122"/>
              </a:rPr>
              <a:t>本页对盒子主页面各项模块做简要介绍</a:t>
            </a:r>
          </a:p>
        </p:txBody>
      </p:sp>
      <p:pic>
        <p:nvPicPr>
          <p:cNvPr id="16" name="图片 15" descr="F:\周本良\visio文件图库\主页面介绍1.png主页面介绍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953895" y="1107123"/>
            <a:ext cx="4759325" cy="3761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115695" y="2211705"/>
            <a:ext cx="3312160" cy="2232025"/>
          </a:xfrm>
          <a:prstGeom prst="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7132579" y="4894420"/>
            <a:ext cx="1693412" cy="16158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ko-KR" sz="600" dirty="0" smtClean="0"/>
              <a:t>COPYRIGHT</a:t>
            </a:r>
            <a:r>
              <a:rPr lang="en-US" altLang="ko-KR" sz="600" dirty="0" smtClean="0">
                <a:latin typeface="Malgun Gothic" panose="020B0503020000020004" charset="-127"/>
                <a:ea typeface="Malgun Gothic" panose="020B0503020000020004" charset="-127"/>
              </a:rPr>
              <a:t>©</a:t>
            </a:r>
            <a:r>
              <a:rPr lang="en-US" altLang="ko-KR" sz="600" dirty="0" smtClean="0"/>
              <a:t>201</a:t>
            </a:r>
            <a:r>
              <a:rPr lang="en-US" altLang="zh-CN" sz="600" dirty="0" smtClean="0"/>
              <a:t>7 VIICAN,</a:t>
            </a:r>
            <a:r>
              <a:rPr lang="en-US" altLang="ko-KR" sz="600" dirty="0" smtClean="0"/>
              <a:t> </a:t>
            </a:r>
            <a:r>
              <a:rPr lang="en-US" altLang="ko-KR" sz="600" dirty="0"/>
              <a:t>ALL </a:t>
            </a:r>
            <a:r>
              <a:rPr lang="en-US" altLang="ko-KR" sz="600" dirty="0" smtClean="0"/>
              <a:t>RIGHTS </a:t>
            </a:r>
            <a:r>
              <a:rPr lang="en-US" altLang="ko-KR" sz="600" dirty="0"/>
              <a:t>RESERVED</a:t>
            </a:r>
            <a:endParaRPr lang="ko-KR" altLang="en-US" sz="600" dirty="0"/>
          </a:p>
        </p:txBody>
      </p:sp>
      <p:sp>
        <p:nvSpPr>
          <p:cNvPr id="14" name="矩形 13"/>
          <p:cNvSpPr/>
          <p:nvPr/>
        </p:nvSpPr>
        <p:spPr>
          <a:xfrm>
            <a:off x="2371091" y="73660"/>
            <a:ext cx="385826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2.</a:t>
            </a: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网络连接介绍</a:t>
            </a:r>
          </a:p>
        </p:txBody>
      </p:sp>
      <p:cxnSp>
        <p:nvCxnSpPr>
          <p:cNvPr id="30" name="直接连接符 29"/>
          <p:cNvCxnSpPr/>
          <p:nvPr/>
        </p:nvCxnSpPr>
        <p:spPr>
          <a:xfrm>
            <a:off x="863600" y="1095375"/>
            <a:ext cx="7416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3134360" y="734060"/>
            <a:ext cx="352996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600"/>
              <a:t>本页介绍如何设置网络连接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1115695" y="1203960"/>
            <a:ext cx="6984365" cy="360045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 altLang="en-US" sz="1600" dirty="0">
                <a:latin typeface="华文中宋" panose="02010600040101010101" charset="-122"/>
                <a:ea typeface="华文中宋" panose="02010600040101010101" charset="-122"/>
              </a:rPr>
              <a:t>网络连接有</a:t>
            </a:r>
            <a:r>
              <a:rPr lang="en-US" altLang="zh-CN" sz="1600" dirty="0">
                <a:latin typeface="华文中宋" panose="02010600040101010101" charset="-122"/>
                <a:ea typeface="华文中宋" panose="02010600040101010101" charset="-122"/>
              </a:rPr>
              <a:t>WIFI</a:t>
            </a:r>
            <a:r>
              <a:rPr lang="zh-CN" altLang="zh-CN" sz="1600" dirty="0">
                <a:latin typeface="华文中宋" panose="02010600040101010101" charset="-122"/>
                <a:ea typeface="华文中宋" panose="02010600040101010101" charset="-122"/>
              </a:rPr>
              <a:t>和有线两种</a:t>
            </a:r>
            <a:r>
              <a:rPr lang="zh-CN" altLang="zh-CN" sz="16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连接</a:t>
            </a:r>
            <a:r>
              <a:rPr lang="zh-CN" altLang="zh-CN" sz="1600" dirty="0">
                <a:latin typeface="华文中宋" panose="02010600040101010101" charset="-122"/>
                <a:ea typeface="华文中宋" panose="02010600040101010101" charset="-122"/>
              </a:rPr>
              <a:t>方式</a:t>
            </a:r>
            <a:r>
              <a:rPr lang="en-US" altLang="zh-CN" sz="1600" dirty="0">
                <a:latin typeface="华文中宋" panose="02010600040101010101" charset="-122"/>
                <a:ea typeface="华文中宋" panose="02010600040101010101" charset="-122"/>
              </a:rPr>
              <a:t>: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1115695" y="1737360"/>
            <a:ext cx="3346450" cy="360045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华文中宋" panose="02010600040101010101" charset="-122"/>
                <a:ea typeface="华文中宋" panose="02010600040101010101" charset="-122"/>
              </a:rPr>
              <a:t>WIFI</a:t>
            </a:r>
            <a:r>
              <a:rPr lang="zh-CN" altLang="en-US" sz="1600" dirty="0">
                <a:latin typeface="华文中宋" panose="02010600040101010101" charset="-122"/>
                <a:ea typeface="华文中宋" panose="02010600040101010101" charset="-122"/>
              </a:rPr>
              <a:t>连接方式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4753610" y="1737360"/>
            <a:ext cx="3346450" cy="360045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>
                <a:latin typeface="华文中宋" panose="02010600040101010101" charset="-122"/>
                <a:ea typeface="华文中宋" panose="02010600040101010101" charset="-122"/>
              </a:rPr>
              <a:t>有线连接方式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123950" y="2252345"/>
            <a:ext cx="33039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charset="0"/>
              <a:buNone/>
            </a:pPr>
            <a:r>
              <a:rPr lang="zh-CN" altLang="en-US" sz="1200" dirty="0">
                <a:latin typeface="华文中宋" panose="02010600040101010101" charset="-122"/>
                <a:ea typeface="华文中宋" panose="02010600040101010101" charset="-122"/>
              </a:rPr>
              <a:t>有以下两种方式</a:t>
            </a:r>
            <a:r>
              <a:rPr lang="zh-CN" altLang="en-US" sz="12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设置</a:t>
            </a:r>
            <a:r>
              <a:rPr lang="en-US" altLang="zh-CN" sz="1200" dirty="0">
                <a:latin typeface="华文中宋" panose="02010600040101010101" charset="-122"/>
                <a:ea typeface="华文中宋" panose="02010600040101010101" charset="-122"/>
              </a:rPr>
              <a:t>WIFI</a:t>
            </a:r>
            <a:r>
              <a:rPr lang="zh-CN" altLang="en-US" sz="1200" dirty="0">
                <a:latin typeface="华文中宋" panose="02010600040101010101" charset="-122"/>
                <a:ea typeface="华文中宋" panose="02010600040101010101" charset="-122"/>
              </a:rPr>
              <a:t>连接</a:t>
            </a:r>
            <a:r>
              <a:rPr lang="en-US" altLang="zh-CN" sz="1200" dirty="0">
                <a:latin typeface="华文中宋" panose="02010600040101010101" charset="-122"/>
                <a:ea typeface="华文中宋" panose="02010600040101010101" charset="-122"/>
              </a:rPr>
              <a:t>:</a:t>
            </a:r>
          </a:p>
          <a:p>
            <a:pPr marL="285750" indent="-285750">
              <a:buFont typeface="Wingdings" panose="05000000000000000000" charset="0"/>
              <a:buChar char=""/>
            </a:pPr>
            <a:r>
              <a:rPr lang="zh-CN" altLang="en-US" sz="1200" dirty="0">
                <a:latin typeface="华文中宋" panose="02010600040101010101" charset="-122"/>
                <a:ea typeface="华文中宋" panose="02010600040101010101" charset="-122"/>
              </a:rPr>
              <a:t>进入主界面后，当无网络时，按遥控器方向上键，焦点会聚焦到</a:t>
            </a:r>
            <a:r>
              <a:rPr lang="en-US" altLang="zh-CN" sz="1200" dirty="0">
                <a:latin typeface="华文中宋" panose="02010600040101010101" charset="-122"/>
                <a:ea typeface="华文中宋" panose="02010600040101010101" charset="-122"/>
              </a:rPr>
              <a:t>WIFI</a:t>
            </a:r>
            <a:r>
              <a:rPr lang="zh-CN" altLang="en-US" sz="1200" dirty="0">
                <a:latin typeface="华文中宋" panose="02010600040101010101" charset="-122"/>
                <a:ea typeface="华文中宋" panose="02010600040101010101" charset="-122"/>
              </a:rPr>
              <a:t>设置，此时按</a:t>
            </a:r>
            <a:r>
              <a:rPr lang="en-US" altLang="zh-CN" sz="1200" dirty="0">
                <a:latin typeface="华文中宋" panose="02010600040101010101" charset="-122"/>
                <a:ea typeface="华文中宋" panose="02010600040101010101" charset="-122"/>
              </a:rPr>
              <a:t>“</a:t>
            </a:r>
            <a:r>
              <a:rPr lang="en-US" altLang="zh-CN" sz="12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OK</a:t>
            </a:r>
            <a:r>
              <a:rPr lang="en-US" altLang="zh-CN" sz="1200" dirty="0">
                <a:latin typeface="华文中宋" panose="02010600040101010101" charset="-122"/>
                <a:ea typeface="华文中宋" panose="02010600040101010101" charset="-122"/>
              </a:rPr>
              <a:t>”</a:t>
            </a:r>
            <a:r>
              <a:rPr lang="zh-CN" altLang="en-US" sz="1200" dirty="0">
                <a:latin typeface="华文中宋" panose="02010600040101010101" charset="-122"/>
                <a:ea typeface="华文中宋" panose="02010600040101010101" charset="-122"/>
              </a:rPr>
              <a:t>键进入</a:t>
            </a:r>
            <a:r>
              <a:rPr lang="en-US" altLang="zh-CN" sz="1200" dirty="0">
                <a:latin typeface="华文中宋" panose="02010600040101010101" charset="-122"/>
                <a:ea typeface="华文中宋" panose="02010600040101010101" charset="-122"/>
              </a:rPr>
              <a:t>WIFI</a:t>
            </a:r>
            <a:r>
              <a:rPr lang="zh-CN" altLang="en-US" sz="1200" dirty="0">
                <a:latin typeface="华文中宋" panose="02010600040101010101" charset="-122"/>
                <a:ea typeface="华文中宋" panose="02010600040101010101" charset="-122"/>
              </a:rPr>
              <a:t>设置。</a:t>
            </a:r>
          </a:p>
          <a:p>
            <a:pPr indent="0">
              <a:buFont typeface="Wingdings" panose="05000000000000000000" charset="0"/>
              <a:buNone/>
            </a:pPr>
            <a:endParaRPr lang="zh-CN" altLang="en-US" sz="1200" dirty="0">
              <a:latin typeface="华文中宋" panose="02010600040101010101" charset="-122"/>
              <a:ea typeface="华文中宋" panose="02010600040101010101" charset="-122"/>
            </a:endParaRPr>
          </a:p>
          <a:p>
            <a:pPr marL="285750" indent="-285750">
              <a:buFont typeface="Wingdings" panose="05000000000000000000" charset="0"/>
              <a:buChar char=""/>
            </a:pPr>
            <a:r>
              <a:rPr lang="zh-CN" altLang="en-US" sz="1200" dirty="0">
                <a:latin typeface="华文中宋" panose="02010600040101010101" charset="-122"/>
                <a:ea typeface="华文中宋" panose="02010600040101010101" charset="-122"/>
              </a:rPr>
              <a:t>打开</a:t>
            </a:r>
            <a:r>
              <a:rPr lang="en-US" altLang="zh-CN" sz="1200" dirty="0">
                <a:latin typeface="华文中宋" panose="02010600040101010101" charset="-122"/>
                <a:ea typeface="华文中宋" panose="02010600040101010101" charset="-122"/>
              </a:rPr>
              <a:t>“</a:t>
            </a:r>
            <a:r>
              <a:rPr lang="zh-CN" altLang="en-US" sz="12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我的</a:t>
            </a:r>
            <a:r>
              <a:rPr lang="en-US" altLang="zh-CN" sz="1200" dirty="0">
                <a:latin typeface="华文中宋" panose="02010600040101010101" charset="-122"/>
                <a:ea typeface="华文中宋" panose="02010600040101010101" charset="-122"/>
              </a:rPr>
              <a:t>”—</a:t>
            </a:r>
            <a:r>
              <a:rPr lang="en-US" altLang="zh-CN" sz="12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“</a:t>
            </a:r>
            <a:r>
              <a:rPr lang="zh-CN" altLang="en-US" sz="12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系统设置</a:t>
            </a:r>
            <a:r>
              <a:rPr lang="en-US" altLang="zh-CN" sz="12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”—“</a:t>
            </a:r>
            <a:r>
              <a:rPr lang="zh-CN" altLang="en-US" sz="12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网络设置</a:t>
            </a:r>
            <a:r>
              <a:rPr lang="en-US" altLang="zh-CN" sz="12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”</a:t>
            </a:r>
            <a:r>
              <a:rPr lang="zh-CN" altLang="en-US" sz="12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进入</a:t>
            </a:r>
            <a:r>
              <a:rPr lang="en-US" altLang="zh-CN" sz="12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WIFI</a:t>
            </a:r>
            <a:r>
              <a:rPr lang="zh-CN" altLang="en-US" sz="12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设置。</a:t>
            </a:r>
          </a:p>
          <a:p>
            <a:pPr marL="285750" indent="-285750">
              <a:buFont typeface="Wingdings" panose="05000000000000000000" charset="0"/>
              <a:buChar char=""/>
            </a:pPr>
            <a:endParaRPr lang="zh-CN" altLang="en-US" sz="1200" dirty="0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787900" y="2195195"/>
            <a:ext cx="3312160" cy="2232025"/>
          </a:xfrm>
          <a:prstGeom prst="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4786315" y="2235835"/>
            <a:ext cx="3313746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charset="0"/>
              <a:buChar char=""/>
            </a:pPr>
            <a:r>
              <a:rPr lang="zh-CN" altLang="en-US" sz="1200" dirty="0">
                <a:latin typeface="华文中宋" panose="02010600040101010101" charset="-122"/>
                <a:ea typeface="华文中宋" panose="02010600040101010101" charset="-122"/>
              </a:rPr>
              <a:t>用</a:t>
            </a:r>
            <a:r>
              <a:rPr lang="zh-CN" altLang="en-US" sz="12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网线连接</a:t>
            </a:r>
            <a:r>
              <a:rPr lang="zh-CN" altLang="en-US" sz="1200" dirty="0">
                <a:latin typeface="华文中宋" panose="02010600040101010101" charset="-122"/>
                <a:ea typeface="华文中宋" panose="02010600040101010101" charset="-122"/>
              </a:rPr>
              <a:t>盒子的网口即可连接。默认情况下，自动获取</a:t>
            </a:r>
            <a:r>
              <a:rPr lang="en-US" altLang="zh-CN" sz="1200" dirty="0">
                <a:latin typeface="华文中宋" panose="02010600040101010101" charset="-122"/>
                <a:ea typeface="华文中宋" panose="02010600040101010101" charset="-122"/>
              </a:rPr>
              <a:t>IP</a:t>
            </a:r>
            <a:r>
              <a:rPr lang="zh-CN" altLang="en-US" sz="1200" dirty="0">
                <a:latin typeface="华文中宋" panose="02010600040101010101" charset="-122"/>
                <a:ea typeface="华文中宋" panose="02010600040101010101" charset="-122"/>
              </a:rPr>
              <a:t>地址。</a:t>
            </a:r>
          </a:p>
          <a:p>
            <a:pPr indent="0">
              <a:buFont typeface="Wingdings" panose="05000000000000000000" charset="0"/>
              <a:buNone/>
            </a:pPr>
            <a:endParaRPr lang="zh-CN" altLang="en-US" sz="1000" dirty="0">
              <a:latin typeface="华文中宋" panose="02010600040101010101" charset="-122"/>
              <a:ea typeface="华文中宋" panose="02010600040101010101" charset="-122"/>
            </a:endParaRPr>
          </a:p>
          <a:p>
            <a:pPr marL="285750" indent="-285750">
              <a:buFont typeface="Wingdings" panose="05000000000000000000" charset="0"/>
              <a:buChar char=""/>
            </a:pPr>
            <a:r>
              <a:rPr lang="zh-CN" altLang="en-US" sz="1200" dirty="0">
                <a:latin typeface="华文中宋" panose="02010600040101010101" charset="-122"/>
                <a:ea typeface="华文中宋" panose="02010600040101010101" charset="-122"/>
              </a:rPr>
              <a:t>如需手动设置</a:t>
            </a:r>
            <a:r>
              <a:rPr lang="en-US" altLang="zh-CN" sz="1200" dirty="0">
                <a:latin typeface="华文中宋" panose="02010600040101010101" charset="-122"/>
                <a:ea typeface="华文中宋" panose="02010600040101010101" charset="-122"/>
              </a:rPr>
              <a:t>IP</a:t>
            </a:r>
            <a:r>
              <a:rPr lang="zh-CN" altLang="en-US" sz="1200" dirty="0">
                <a:latin typeface="华文中宋" panose="02010600040101010101" charset="-122"/>
                <a:ea typeface="华文中宋" panose="02010600040101010101" charset="-122"/>
              </a:rPr>
              <a:t>地址连接，请打开</a:t>
            </a:r>
            <a:r>
              <a:rPr lang="en-US" altLang="zh-CN" sz="12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“</a:t>
            </a:r>
            <a:r>
              <a:rPr lang="zh-CN" altLang="en-US" sz="12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我的</a:t>
            </a:r>
            <a:r>
              <a:rPr lang="en-US" altLang="zh-CN" sz="12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”—“</a:t>
            </a:r>
            <a:r>
              <a:rPr lang="zh-CN" altLang="en-US" sz="12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系统设置</a:t>
            </a:r>
            <a:r>
              <a:rPr lang="en-US" altLang="zh-CN" sz="12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”—“</a:t>
            </a:r>
            <a:r>
              <a:rPr lang="zh-CN" altLang="en-US" sz="12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通用设置</a:t>
            </a:r>
            <a:r>
              <a:rPr lang="en-US" altLang="zh-CN" sz="12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”—“</a:t>
            </a:r>
            <a:r>
              <a:rPr lang="zh-CN" altLang="en-US" sz="12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高级设置</a:t>
            </a:r>
            <a:r>
              <a:rPr lang="en-US" altLang="zh-CN" sz="12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”—“</a:t>
            </a:r>
            <a:r>
              <a:rPr lang="zh-CN" altLang="en-US" sz="12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有线网络</a:t>
            </a:r>
            <a:r>
              <a:rPr lang="en-US" altLang="zh-CN" sz="12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”</a:t>
            </a:r>
            <a:r>
              <a:rPr lang="zh-CN" altLang="en-US" sz="12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进行设置。</a:t>
            </a:r>
          </a:p>
          <a:p>
            <a:pPr marL="285750" indent="-285750">
              <a:buFont typeface="Wingdings" panose="05000000000000000000" charset="0"/>
              <a:buChar char=""/>
            </a:pPr>
            <a:endParaRPr lang="zh-CN" altLang="en-US" sz="1400" dirty="0"/>
          </a:p>
          <a:p>
            <a:pPr marL="285750" indent="-285750">
              <a:buFont typeface="Wingdings" panose="05000000000000000000" charset="0"/>
              <a:buChar char=""/>
            </a:pPr>
            <a:endParaRPr lang="zh-CN" altLang="en-US" sz="1400" dirty="0"/>
          </a:p>
          <a:p>
            <a:pPr marL="285750" indent="-285750">
              <a:buFont typeface="Wingdings" panose="05000000000000000000" charset="0"/>
              <a:buChar char=""/>
            </a:pPr>
            <a:endParaRPr lang="zh-CN" altLang="en-US" sz="1400" dirty="0">
              <a:sym typeface="+mn-ea"/>
            </a:endParaRPr>
          </a:p>
          <a:p>
            <a:pPr marL="285750" indent="-285750">
              <a:buFont typeface="Wingdings" panose="05000000000000000000" charset="0"/>
              <a:buChar char=""/>
            </a:pPr>
            <a:endParaRPr lang="zh-CN" altLang="en-US" sz="1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7132579" y="4894420"/>
            <a:ext cx="1693412" cy="16158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ko-KR" sz="600" dirty="0" smtClean="0"/>
              <a:t>COPYRIGHT</a:t>
            </a:r>
            <a:r>
              <a:rPr lang="en-US" altLang="ko-KR" sz="600" dirty="0" smtClean="0">
                <a:latin typeface="Malgun Gothic" panose="020B0503020000020004" charset="-127"/>
                <a:ea typeface="Malgun Gothic" panose="020B0503020000020004" charset="-127"/>
              </a:rPr>
              <a:t>©</a:t>
            </a:r>
            <a:r>
              <a:rPr lang="en-US" altLang="ko-KR" sz="600" dirty="0" smtClean="0"/>
              <a:t>201</a:t>
            </a:r>
            <a:r>
              <a:rPr lang="en-US" altLang="zh-CN" sz="600" dirty="0" smtClean="0"/>
              <a:t>7 VIICAN,</a:t>
            </a:r>
            <a:r>
              <a:rPr lang="en-US" altLang="ko-KR" sz="600" dirty="0" smtClean="0"/>
              <a:t> </a:t>
            </a:r>
            <a:r>
              <a:rPr lang="en-US" altLang="ko-KR" sz="600" dirty="0"/>
              <a:t>ALL </a:t>
            </a:r>
            <a:r>
              <a:rPr lang="en-US" altLang="ko-KR" sz="600" dirty="0" smtClean="0"/>
              <a:t>RIGHTS </a:t>
            </a:r>
            <a:r>
              <a:rPr lang="en-US" altLang="ko-KR" sz="600" dirty="0"/>
              <a:t>RESERVED</a:t>
            </a:r>
            <a:endParaRPr lang="ko-KR" altLang="en-US" sz="600" dirty="0"/>
          </a:p>
        </p:txBody>
      </p:sp>
      <p:sp>
        <p:nvSpPr>
          <p:cNvPr id="14" name="矩形 13"/>
          <p:cNvSpPr/>
          <p:nvPr/>
        </p:nvSpPr>
        <p:spPr>
          <a:xfrm>
            <a:off x="2371091" y="1905"/>
            <a:ext cx="385826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3.“</a:t>
            </a: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展示</a:t>
            </a: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”</a:t>
            </a: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介绍</a:t>
            </a:r>
          </a:p>
        </p:txBody>
      </p:sp>
      <p:cxnSp>
        <p:nvCxnSpPr>
          <p:cNvPr id="30" name="直接连接符 29"/>
          <p:cNvCxnSpPr/>
          <p:nvPr/>
        </p:nvCxnSpPr>
        <p:spPr>
          <a:xfrm>
            <a:off x="863600" y="951865"/>
            <a:ext cx="7416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2875280" y="590550"/>
            <a:ext cx="400431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600">
                <a:latin typeface="华文中宋" panose="02010600040101010101" charset="-122"/>
                <a:ea typeface="华文中宋" panose="02010600040101010101" charset="-122"/>
              </a:rPr>
              <a:t>本页对</a:t>
            </a:r>
            <a:r>
              <a:rPr lang="en-US" altLang="zh-CN" sz="1600">
                <a:latin typeface="华文中宋" panose="02010600040101010101" charset="-122"/>
                <a:ea typeface="华文中宋" panose="02010600040101010101" charset="-122"/>
              </a:rPr>
              <a:t>“</a:t>
            </a:r>
            <a:r>
              <a:rPr lang="zh-CN" altLang="en-US" sz="1600">
                <a:latin typeface="华文中宋" panose="02010600040101010101" charset="-122"/>
                <a:ea typeface="华文中宋" panose="02010600040101010101" charset="-122"/>
              </a:rPr>
              <a:t>展示</a:t>
            </a:r>
            <a:r>
              <a:rPr lang="en-US" altLang="zh-CN" sz="1600">
                <a:latin typeface="华文中宋" panose="02010600040101010101" charset="-122"/>
                <a:ea typeface="华文中宋" panose="02010600040101010101" charset="-122"/>
              </a:rPr>
              <a:t>”</a:t>
            </a:r>
            <a:r>
              <a:rPr lang="zh-CN" altLang="en-US" sz="1600">
                <a:latin typeface="华文中宋" panose="02010600040101010101" charset="-122"/>
                <a:ea typeface="华文中宋" panose="02010600040101010101" charset="-122"/>
              </a:rPr>
              <a:t>模块做简要介绍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863600" y="945515"/>
            <a:ext cx="72072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latin typeface="华文中宋" panose="02010600040101010101" charset="-122"/>
                <a:ea typeface="华文中宋" panose="02010600040101010101" charset="-122"/>
              </a:rPr>
              <a:t>本模块主要用于多媒体信息展示、内容点播、广告轮播、</a:t>
            </a:r>
            <a:r>
              <a:rPr lang="en-US" altLang="zh-CN" sz="1400">
                <a:latin typeface="华文中宋" panose="02010600040101010101" charset="-122"/>
                <a:ea typeface="华文中宋" panose="02010600040101010101" charset="-122"/>
              </a:rPr>
              <a:t>U</a:t>
            </a:r>
            <a:r>
              <a:rPr lang="zh-CN" altLang="en-US" sz="1400">
                <a:latin typeface="华文中宋" panose="02010600040101010101" charset="-122"/>
                <a:ea typeface="华文中宋" panose="02010600040101010101" charset="-122"/>
              </a:rPr>
              <a:t>盘播放、手机端多媒体文件</a:t>
            </a:r>
            <a:r>
              <a:rPr lang="zh-CN" altLang="en-US" sz="1400">
                <a:latin typeface="华文中宋" panose="02010600040101010101" charset="-122"/>
                <a:ea typeface="华文中宋" panose="02010600040101010101" charset="-122"/>
                <a:sym typeface="+mn-ea"/>
              </a:rPr>
              <a:t>播放</a:t>
            </a:r>
            <a:r>
              <a:rPr lang="zh-CN" altLang="en-US" sz="1400">
                <a:latin typeface="华文中宋" panose="02010600040101010101" charset="-122"/>
                <a:ea typeface="华文中宋" panose="02010600040101010101" charset="-122"/>
              </a:rPr>
              <a:t>等，实现多种形态的分屏及全屏播放、</a:t>
            </a:r>
            <a:r>
              <a:rPr lang="en-US" altLang="zh-CN" sz="1400">
                <a:latin typeface="华文中宋" panose="02010600040101010101" charset="-122"/>
                <a:ea typeface="华文中宋" panose="02010600040101010101" charset="-122"/>
              </a:rPr>
              <a:t>H5</a:t>
            </a:r>
            <a:r>
              <a:rPr lang="zh-CN" altLang="en-US" sz="1400">
                <a:latin typeface="华文中宋" panose="02010600040101010101" charset="-122"/>
                <a:ea typeface="华文中宋" panose="02010600040101010101" charset="-122"/>
              </a:rPr>
              <a:t>动态效果展示、流媒体直播、滚动字幕播放等。</a:t>
            </a:r>
            <a:endParaRPr lang="en-US" altLang="zh-CN" sz="1400">
              <a:latin typeface="华文中宋" panose="02010600040101010101" charset="-122"/>
              <a:ea typeface="华文中宋" panose="02010600040101010101" charset="-122"/>
            </a:endParaRPr>
          </a:p>
        </p:txBody>
      </p:sp>
      <p:pic>
        <p:nvPicPr>
          <p:cNvPr id="2" name="图片 1" descr="F:\周本良\visio文件图库\展示介绍.png展示介绍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391285" y="1469073"/>
            <a:ext cx="6087745" cy="34226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7132579" y="4894420"/>
            <a:ext cx="1693412" cy="16158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ko-KR" sz="600" dirty="0" smtClean="0"/>
              <a:t>COPYRIGHT</a:t>
            </a:r>
            <a:r>
              <a:rPr lang="en-US" altLang="ko-KR" sz="600" dirty="0" smtClean="0">
                <a:latin typeface="Malgun Gothic" panose="020B0503020000020004" charset="-127"/>
                <a:ea typeface="Malgun Gothic" panose="020B0503020000020004" charset="-127"/>
              </a:rPr>
              <a:t>©</a:t>
            </a:r>
            <a:r>
              <a:rPr lang="en-US" altLang="ko-KR" sz="600" dirty="0" smtClean="0"/>
              <a:t>201</a:t>
            </a:r>
            <a:r>
              <a:rPr lang="en-US" altLang="zh-CN" sz="600" dirty="0" smtClean="0"/>
              <a:t>7 VIICAN,</a:t>
            </a:r>
            <a:r>
              <a:rPr lang="en-US" altLang="ko-KR" sz="600" dirty="0" smtClean="0"/>
              <a:t> </a:t>
            </a:r>
            <a:r>
              <a:rPr lang="en-US" altLang="ko-KR" sz="600" dirty="0"/>
              <a:t>ALL </a:t>
            </a:r>
            <a:r>
              <a:rPr lang="en-US" altLang="ko-KR" sz="600" dirty="0" smtClean="0"/>
              <a:t>RIGHTS </a:t>
            </a:r>
            <a:r>
              <a:rPr lang="en-US" altLang="ko-KR" sz="600" dirty="0"/>
              <a:t>RESERVED</a:t>
            </a:r>
            <a:endParaRPr lang="ko-KR" altLang="en-US" sz="600" dirty="0"/>
          </a:p>
        </p:txBody>
      </p:sp>
      <p:sp>
        <p:nvSpPr>
          <p:cNvPr id="14" name="矩形 13"/>
          <p:cNvSpPr/>
          <p:nvPr/>
        </p:nvSpPr>
        <p:spPr>
          <a:xfrm>
            <a:off x="2371091" y="1905"/>
            <a:ext cx="385826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4.“</a:t>
            </a: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我的</a:t>
            </a: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”</a:t>
            </a: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介绍</a:t>
            </a:r>
          </a:p>
        </p:txBody>
      </p:sp>
      <p:cxnSp>
        <p:nvCxnSpPr>
          <p:cNvPr id="30" name="直接连接符 29"/>
          <p:cNvCxnSpPr/>
          <p:nvPr/>
        </p:nvCxnSpPr>
        <p:spPr>
          <a:xfrm>
            <a:off x="863600" y="951865"/>
            <a:ext cx="7416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2516505" y="590550"/>
            <a:ext cx="400431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600">
                <a:latin typeface="华文中宋" panose="02010600040101010101" charset="-122"/>
                <a:ea typeface="华文中宋" panose="02010600040101010101" charset="-122"/>
              </a:rPr>
              <a:t>本页对</a:t>
            </a:r>
            <a:r>
              <a:rPr lang="en-US" altLang="zh-CN" sz="1600">
                <a:latin typeface="华文中宋" panose="02010600040101010101" charset="-122"/>
                <a:ea typeface="华文中宋" panose="02010600040101010101" charset="-122"/>
              </a:rPr>
              <a:t>“</a:t>
            </a:r>
            <a:r>
              <a:rPr lang="zh-CN" altLang="en-US" sz="1600">
                <a:latin typeface="华文中宋" panose="02010600040101010101" charset="-122"/>
                <a:ea typeface="华文中宋" panose="02010600040101010101" charset="-122"/>
              </a:rPr>
              <a:t>我的</a:t>
            </a:r>
            <a:r>
              <a:rPr lang="en-US" altLang="zh-CN" sz="1600">
                <a:latin typeface="华文中宋" panose="02010600040101010101" charset="-122"/>
                <a:ea typeface="华文中宋" panose="02010600040101010101" charset="-122"/>
              </a:rPr>
              <a:t>”</a:t>
            </a:r>
            <a:r>
              <a:rPr lang="zh-CN" altLang="en-US" sz="1600">
                <a:latin typeface="华文中宋" panose="02010600040101010101" charset="-122"/>
                <a:ea typeface="华文中宋" panose="02010600040101010101" charset="-122"/>
              </a:rPr>
              <a:t>模块各项功能做简要介绍</a:t>
            </a:r>
          </a:p>
        </p:txBody>
      </p:sp>
      <p:pic>
        <p:nvPicPr>
          <p:cNvPr id="4" name="图片 3" descr="F:\周本良\visio文件图库\我的介绍.png我的介绍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43038" y="977900"/>
            <a:ext cx="5763260" cy="3891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7132579" y="4894420"/>
            <a:ext cx="1693412" cy="16158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ko-KR" sz="600" dirty="0" smtClean="0"/>
              <a:t>COPYRIGHT</a:t>
            </a:r>
            <a:r>
              <a:rPr lang="en-US" altLang="ko-KR" sz="600" dirty="0" smtClean="0">
                <a:latin typeface="Malgun Gothic" panose="020B0503020000020004" charset="-127"/>
                <a:ea typeface="Malgun Gothic" panose="020B0503020000020004" charset="-127"/>
              </a:rPr>
              <a:t>©</a:t>
            </a:r>
            <a:r>
              <a:rPr lang="en-US" altLang="ko-KR" sz="600" dirty="0" smtClean="0"/>
              <a:t>201</a:t>
            </a:r>
            <a:r>
              <a:rPr lang="en-US" altLang="zh-CN" sz="600" dirty="0" smtClean="0"/>
              <a:t>7 VIICAN,</a:t>
            </a:r>
            <a:r>
              <a:rPr lang="en-US" altLang="ko-KR" sz="600" dirty="0" smtClean="0"/>
              <a:t> </a:t>
            </a:r>
            <a:r>
              <a:rPr lang="en-US" altLang="ko-KR" sz="600" dirty="0"/>
              <a:t>ALL </a:t>
            </a:r>
            <a:r>
              <a:rPr lang="en-US" altLang="ko-KR" sz="600" dirty="0" smtClean="0"/>
              <a:t>RIGHTS </a:t>
            </a:r>
            <a:r>
              <a:rPr lang="en-US" altLang="ko-KR" sz="600" dirty="0"/>
              <a:t>RESERVED</a:t>
            </a:r>
            <a:endParaRPr lang="ko-KR" altLang="en-US" sz="600" dirty="0"/>
          </a:p>
        </p:txBody>
      </p:sp>
      <p:sp>
        <p:nvSpPr>
          <p:cNvPr id="14" name="矩形 13"/>
          <p:cNvSpPr/>
          <p:nvPr/>
        </p:nvSpPr>
        <p:spPr>
          <a:xfrm>
            <a:off x="2371091" y="1905"/>
            <a:ext cx="385826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5.</a:t>
            </a: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盒子设置介绍</a:t>
            </a:r>
          </a:p>
        </p:txBody>
      </p:sp>
      <p:cxnSp>
        <p:nvCxnSpPr>
          <p:cNvPr id="30" name="直接连接符 29"/>
          <p:cNvCxnSpPr/>
          <p:nvPr/>
        </p:nvCxnSpPr>
        <p:spPr>
          <a:xfrm>
            <a:off x="863600" y="951865"/>
            <a:ext cx="7416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2516505" y="590550"/>
            <a:ext cx="400431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600">
                <a:latin typeface="华文中宋" panose="02010600040101010101" charset="-122"/>
                <a:ea typeface="华文中宋" panose="02010600040101010101" charset="-122"/>
              </a:rPr>
              <a:t>本页对盒子设置</a:t>
            </a:r>
            <a:r>
              <a:rPr lang="zh-CN" altLang="en-US" sz="1600">
                <a:latin typeface="华文中宋" panose="02010600040101010101" charset="-122"/>
                <a:ea typeface="华文中宋" panose="02010600040101010101" charset="-122"/>
              </a:rPr>
              <a:t>页面各项功能做简要介绍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98220" y="1021080"/>
            <a:ext cx="74180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华文中宋" panose="02010600040101010101" charset="-122"/>
                <a:ea typeface="华文中宋" panose="02010600040101010101" charset="-122"/>
              </a:rPr>
              <a:t>可通过以下两种方式进入盒子设置</a:t>
            </a:r>
            <a:r>
              <a:rPr lang="en-US" altLang="zh-CN" sz="1200">
                <a:latin typeface="华文中宋" panose="02010600040101010101" charset="-122"/>
                <a:ea typeface="华文中宋" panose="02010600040101010101" charset="-122"/>
              </a:rPr>
              <a:t>:1.“</a:t>
            </a:r>
            <a:r>
              <a:rPr lang="zh-CN" altLang="en-US" sz="1200">
                <a:latin typeface="华文中宋" panose="02010600040101010101" charset="-122"/>
                <a:ea typeface="华文中宋" panose="02010600040101010101" charset="-122"/>
              </a:rPr>
              <a:t>我的</a:t>
            </a:r>
            <a:r>
              <a:rPr lang="en-US" altLang="zh-CN" sz="1200">
                <a:latin typeface="华文中宋" panose="02010600040101010101" charset="-122"/>
                <a:ea typeface="华文中宋" panose="02010600040101010101" charset="-122"/>
              </a:rPr>
              <a:t>”—</a:t>
            </a:r>
            <a:r>
              <a:rPr lang="en-US" altLang="zh-CN" sz="1200">
                <a:latin typeface="华文中宋" panose="02010600040101010101" charset="-122"/>
                <a:ea typeface="华文中宋" panose="02010600040101010101" charset="-122"/>
                <a:sym typeface="+mn-ea"/>
              </a:rPr>
              <a:t>“</a:t>
            </a:r>
            <a:r>
              <a:rPr lang="zh-CN" altLang="en-US" sz="1200">
                <a:latin typeface="华文中宋" panose="02010600040101010101" charset="-122"/>
                <a:ea typeface="华文中宋" panose="02010600040101010101" charset="-122"/>
                <a:sym typeface="+mn-ea"/>
              </a:rPr>
              <a:t>系统设置</a:t>
            </a:r>
            <a:r>
              <a:rPr lang="en-US" altLang="zh-CN" sz="1200">
                <a:latin typeface="华文中宋" panose="02010600040101010101" charset="-122"/>
                <a:ea typeface="华文中宋" panose="02010600040101010101" charset="-122"/>
                <a:sym typeface="+mn-ea"/>
              </a:rPr>
              <a:t>”</a:t>
            </a:r>
            <a:r>
              <a:rPr lang="en-US" altLang="zh-CN" sz="1200">
                <a:latin typeface="华文中宋" panose="02010600040101010101" charset="-122"/>
                <a:ea typeface="华文中宋" panose="02010600040101010101" charset="-122"/>
              </a:rPr>
              <a:t> </a:t>
            </a:r>
            <a:r>
              <a:rPr lang="en-US" altLang="zh-CN" sz="1200">
                <a:latin typeface="华文中宋" panose="02010600040101010101" charset="-122"/>
                <a:ea typeface="华文中宋" panose="02010600040101010101" charset="-122"/>
                <a:sym typeface="+mn-ea"/>
              </a:rPr>
              <a:t>2.“</a:t>
            </a:r>
            <a:r>
              <a:rPr lang="zh-CN" altLang="en-US" sz="1200">
                <a:latin typeface="华文中宋" panose="02010600040101010101" charset="-122"/>
                <a:ea typeface="华文中宋" panose="02010600040101010101" charset="-122"/>
                <a:sym typeface="+mn-ea"/>
              </a:rPr>
              <a:t>我的</a:t>
            </a:r>
            <a:r>
              <a:rPr lang="en-US" altLang="zh-CN" sz="1200">
                <a:latin typeface="华文中宋" panose="02010600040101010101" charset="-122"/>
                <a:ea typeface="华文中宋" panose="02010600040101010101" charset="-122"/>
                <a:sym typeface="+mn-ea"/>
              </a:rPr>
              <a:t>”</a:t>
            </a:r>
            <a:r>
              <a:rPr lang="en-US" altLang="zh-CN" sz="1200">
                <a:latin typeface="华文中宋" panose="02010600040101010101" charset="-122"/>
                <a:ea typeface="华文中宋" panose="02010600040101010101" charset="-122"/>
              </a:rPr>
              <a:t>—“</a:t>
            </a:r>
            <a:r>
              <a:rPr lang="zh-CN" altLang="en-US" sz="1200">
                <a:latin typeface="华文中宋" panose="02010600040101010101" charset="-122"/>
                <a:ea typeface="华文中宋" panose="02010600040101010101" charset="-122"/>
              </a:rPr>
              <a:t>我的应用</a:t>
            </a:r>
            <a:r>
              <a:rPr lang="en-US" altLang="zh-CN" sz="1200">
                <a:latin typeface="华文中宋" panose="02010600040101010101" charset="-122"/>
                <a:ea typeface="华文中宋" panose="02010600040101010101" charset="-122"/>
              </a:rPr>
              <a:t>”—“</a:t>
            </a:r>
            <a:r>
              <a:rPr lang="zh-CN" altLang="en-US" sz="1200">
                <a:latin typeface="华文中宋" panose="02010600040101010101" charset="-122"/>
                <a:ea typeface="华文中宋" panose="02010600040101010101" charset="-122"/>
              </a:rPr>
              <a:t>盒子设置</a:t>
            </a:r>
            <a:r>
              <a:rPr lang="en-US" altLang="zh-CN" sz="1200">
                <a:latin typeface="华文中宋" panose="02010600040101010101" charset="-122"/>
                <a:ea typeface="华文中宋" panose="02010600040101010101" charset="-122"/>
              </a:rPr>
              <a:t>”</a:t>
            </a:r>
          </a:p>
        </p:txBody>
      </p:sp>
      <p:pic>
        <p:nvPicPr>
          <p:cNvPr id="5" name="图片 4" descr="F:\周本良\visio文件图库\盒子设置介绍.png盒子设置介绍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052638" y="1296035"/>
            <a:ext cx="4807585" cy="35731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7132579" y="4894420"/>
            <a:ext cx="1693412" cy="16158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ko-KR" sz="600" dirty="0" smtClean="0"/>
              <a:t>COPYRIGHT</a:t>
            </a:r>
            <a:r>
              <a:rPr lang="en-US" altLang="ko-KR" sz="600" dirty="0" smtClean="0">
                <a:latin typeface="Malgun Gothic" panose="020B0503020000020004" charset="-127"/>
                <a:ea typeface="Malgun Gothic" panose="020B0503020000020004" charset="-127"/>
              </a:rPr>
              <a:t>©</a:t>
            </a:r>
            <a:r>
              <a:rPr lang="en-US" altLang="ko-KR" sz="600" dirty="0" smtClean="0"/>
              <a:t>201</a:t>
            </a:r>
            <a:r>
              <a:rPr lang="en-US" altLang="zh-CN" sz="600" dirty="0" smtClean="0"/>
              <a:t>7 VIICAN,</a:t>
            </a:r>
            <a:r>
              <a:rPr lang="en-US" altLang="ko-KR" sz="600" dirty="0" smtClean="0"/>
              <a:t> </a:t>
            </a:r>
            <a:r>
              <a:rPr lang="en-US" altLang="ko-KR" sz="600" dirty="0"/>
              <a:t>ALL </a:t>
            </a:r>
            <a:r>
              <a:rPr lang="en-US" altLang="ko-KR" sz="600" dirty="0" smtClean="0"/>
              <a:t>RIGHTS </a:t>
            </a:r>
            <a:r>
              <a:rPr lang="en-US" altLang="ko-KR" sz="600" dirty="0"/>
              <a:t>RESERVED</a:t>
            </a:r>
            <a:endParaRPr lang="ko-KR" altLang="en-US" sz="600" dirty="0"/>
          </a:p>
        </p:txBody>
      </p:sp>
      <p:sp>
        <p:nvSpPr>
          <p:cNvPr id="14" name="矩形 13"/>
          <p:cNvSpPr/>
          <p:nvPr/>
        </p:nvSpPr>
        <p:spPr>
          <a:xfrm>
            <a:off x="2371091" y="1905"/>
            <a:ext cx="385826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6.</a:t>
            </a: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故障诊断</a:t>
            </a:r>
          </a:p>
        </p:txBody>
      </p:sp>
      <p:cxnSp>
        <p:nvCxnSpPr>
          <p:cNvPr id="30" name="直接连接符 29"/>
          <p:cNvCxnSpPr/>
          <p:nvPr/>
        </p:nvCxnSpPr>
        <p:spPr>
          <a:xfrm>
            <a:off x="863600" y="951865"/>
            <a:ext cx="7416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2947035" y="590550"/>
            <a:ext cx="400431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600">
                <a:latin typeface="华文中宋" panose="02010600040101010101" charset="-122"/>
                <a:ea typeface="华文中宋" panose="02010600040101010101" charset="-122"/>
              </a:rPr>
              <a:t>本页对盒子常用故障做</a:t>
            </a:r>
            <a:r>
              <a:rPr lang="zh-CN" altLang="en-US" sz="1600">
                <a:latin typeface="华文中宋" panose="02010600040101010101" charset="-122"/>
                <a:ea typeface="华文中宋" panose="02010600040101010101" charset="-122"/>
              </a:rPr>
              <a:t>简要介绍</a:t>
            </a:r>
          </a:p>
        </p:txBody>
      </p:sp>
      <p:graphicFrame>
        <p:nvGraphicFramePr>
          <p:cNvPr id="23" name="表格 22"/>
          <p:cNvGraphicFramePr/>
          <p:nvPr/>
        </p:nvGraphicFramePr>
        <p:xfrm>
          <a:off x="1280795" y="1025525"/>
          <a:ext cx="6111240" cy="35515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2850"/>
                <a:gridCol w="2219325"/>
                <a:gridCol w="2679065"/>
              </a:tblGrid>
              <a:tr h="3714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latin typeface="仿宋" panose="02010609060101010101" charset="-122"/>
                          <a:ea typeface="仿宋" panose="02010609060101010101" charset="-122"/>
                          <a:cs typeface="宋体" panose="02010600030101010101" pitchFamily="2" charset="-122"/>
                        </a:rPr>
                        <a:t>故障现象</a:t>
                      </a: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latin typeface="仿宋" panose="02010609060101010101" charset="-122"/>
                          <a:ea typeface="仿宋" panose="02010609060101010101" charset="-122"/>
                          <a:cs typeface="宋体" panose="02010600030101010101" pitchFamily="2" charset="-122"/>
                        </a:rPr>
                        <a:t>可能原因</a:t>
                      </a: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latin typeface="仿宋" panose="02010609060101010101" charset="-122"/>
                          <a:ea typeface="仿宋" panose="02010609060101010101" charset="-122"/>
                          <a:cs typeface="宋体" panose="02010600030101010101" pitchFamily="2" charset="-122"/>
                        </a:rPr>
                        <a:t>采取措施</a:t>
                      </a: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11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 b="0">
                          <a:latin typeface="仿宋" panose="02010609060101010101" charset="-122"/>
                          <a:ea typeface="仿宋" panose="02010609060101010101" charset="-122"/>
                          <a:cs typeface="新宋体" panose="02010609030101010101" charset="-122"/>
                        </a:rPr>
                        <a:t> </a:t>
                      </a:r>
                      <a:r>
                        <a:rPr lang="zh-CN" altLang="en-US" sz="1200" b="0">
                          <a:latin typeface="仿宋" panose="02010609060101010101" charset="-122"/>
                          <a:ea typeface="仿宋" panose="02010609060101010101" charset="-122"/>
                          <a:cs typeface="新宋体" panose="02010609030101010101" charset="-122"/>
                        </a:rPr>
                        <a:t>无电源</a:t>
                      </a: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 b="0">
                          <a:latin typeface="仿宋" panose="02010609060101010101" charset="-122"/>
                          <a:ea typeface="仿宋" panose="02010609060101010101" charset="-122"/>
                          <a:cs typeface="新宋体" panose="02010609030101010101" charset="-122"/>
                        </a:rPr>
                        <a:t> </a:t>
                      </a:r>
                      <a:r>
                        <a:rPr lang="zh-CN" altLang="en-US" sz="1200" b="0">
                          <a:latin typeface="仿宋" panose="02010609060101010101" charset="-122"/>
                          <a:ea typeface="仿宋" panose="02010609060101010101" charset="-122"/>
                          <a:cs typeface="新宋体" panose="02010609030101010101" charset="-122"/>
                        </a:rPr>
                        <a:t>电源插座无电输入或松动</a:t>
                      </a: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 b="0">
                          <a:latin typeface="仿宋" panose="02010609060101010101" charset="-122"/>
                          <a:ea typeface="仿宋" panose="02010609060101010101" charset="-122"/>
                          <a:cs typeface="新宋体" panose="02010609030101010101" charset="-122"/>
                        </a:rPr>
                        <a:t> </a:t>
                      </a:r>
                      <a:r>
                        <a:rPr lang="zh-CN" altLang="en-US" sz="1200" b="0">
                          <a:latin typeface="仿宋" panose="02010609060101010101" charset="-122"/>
                          <a:ea typeface="仿宋" panose="02010609060101010101" charset="-122"/>
                          <a:cs typeface="新宋体" panose="02010609030101010101" charset="-122"/>
                        </a:rPr>
                        <a:t>检查电源插座是否有电或电源插头是否松动，然后请正确接通电源。</a:t>
                      </a: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4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 b="0">
                          <a:latin typeface="仿宋" panose="02010609060101010101" charset="-122"/>
                          <a:ea typeface="仿宋" panose="02010609060101010101" charset="-122"/>
                          <a:cs typeface="新宋体" panose="02010609030101010101" charset="-122"/>
                        </a:rPr>
                        <a:t> </a:t>
                      </a:r>
                      <a:r>
                        <a:rPr lang="zh-CN" altLang="en-US" sz="1200" b="0">
                          <a:latin typeface="仿宋" panose="02010609060101010101" charset="-122"/>
                          <a:ea typeface="仿宋" panose="02010609060101010101" charset="-122"/>
                          <a:cs typeface="新宋体" panose="02010609030101010101" charset="-122"/>
                        </a:rPr>
                        <a:t>电源开关未开启</a:t>
                      </a: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200" b="0">
                          <a:latin typeface="仿宋" panose="02010609060101010101" charset="-122"/>
                          <a:ea typeface="仿宋" panose="02010609060101010101" charset="-122"/>
                          <a:cs typeface="新宋体" panose="02010609030101010101" charset="-122"/>
                        </a:rPr>
                        <a:t>开启电源开关。</a:t>
                      </a: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420"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200" b="0">
                          <a:latin typeface="仿宋" panose="02010609060101010101" charset="-122"/>
                          <a:ea typeface="仿宋" panose="02010609060101010101" charset="-122"/>
                          <a:cs typeface="新宋体" panose="02010609030101010101" charset="-122"/>
                        </a:rPr>
                        <a:t>无图像</a:t>
                      </a: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 b="0">
                          <a:latin typeface="仿宋" panose="02010609060101010101" charset="-122"/>
                          <a:ea typeface="仿宋" panose="02010609060101010101" charset="-122"/>
                          <a:cs typeface="新宋体" panose="02010609030101010101" charset="-122"/>
                        </a:rPr>
                        <a:t> </a:t>
                      </a:r>
                      <a:r>
                        <a:rPr lang="zh-CN" altLang="en-US" sz="1200" b="0">
                          <a:latin typeface="仿宋" panose="02010609060101010101" charset="-122"/>
                          <a:ea typeface="仿宋" panose="02010609060101010101" charset="-122"/>
                          <a:cs typeface="新宋体" panose="02010609030101010101" charset="-122"/>
                        </a:rPr>
                        <a:t>视频线连接问题</a:t>
                      </a: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200" b="0">
                          <a:latin typeface="仿宋" panose="02010609060101010101" charset="-122"/>
                          <a:ea typeface="仿宋" panose="02010609060101010101" charset="-122"/>
                          <a:cs typeface="新宋体" panose="02010609030101010101" charset="-122"/>
                        </a:rPr>
                        <a:t>将</a:t>
                      </a:r>
                      <a:r>
                        <a:rPr lang="en-US" altLang="zh-CN" sz="1200" b="0">
                          <a:latin typeface="仿宋" panose="02010609060101010101" charset="-122"/>
                          <a:ea typeface="仿宋" panose="02010609060101010101" charset="-122"/>
                          <a:cs typeface="新宋体" panose="02010609030101010101" charset="-122"/>
                        </a:rPr>
                        <a:t>HDMI</a:t>
                      </a:r>
                      <a:r>
                        <a:rPr lang="zh-CN" altLang="en-US" sz="1200" b="0">
                          <a:latin typeface="仿宋" panose="02010609060101010101" charset="-122"/>
                          <a:ea typeface="仿宋" panose="02010609060101010101" charset="-122"/>
                          <a:cs typeface="新宋体" panose="02010609030101010101" charset="-122"/>
                        </a:rPr>
                        <a:t>高清线正确、牢固连接。</a:t>
                      </a: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4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 b="0">
                          <a:latin typeface="仿宋" panose="02010609060101010101" charset="-122"/>
                          <a:ea typeface="仿宋" panose="02010609060101010101" charset="-122"/>
                          <a:cs typeface="新宋体" panose="02010609030101010101" charset="-122"/>
                        </a:rPr>
                        <a:t> </a:t>
                      </a:r>
                      <a:r>
                        <a:rPr lang="zh-CN" altLang="en-US" sz="1200" b="0">
                          <a:latin typeface="仿宋" panose="02010609060101010101" charset="-122"/>
                          <a:ea typeface="仿宋" panose="02010609060101010101" charset="-122"/>
                          <a:cs typeface="新宋体" panose="02010609030101010101" charset="-122"/>
                        </a:rPr>
                        <a:t>视频输出接口插错</a:t>
                      </a: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200" b="0">
                          <a:latin typeface="仿宋" panose="02010609060101010101" charset="-122"/>
                          <a:ea typeface="仿宋" panose="02010609060101010101" charset="-122"/>
                          <a:cs typeface="新宋体" panose="02010609030101010101" charset="-122"/>
                        </a:rPr>
                        <a:t>检查视频输出接口。</a:t>
                      </a: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90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 b="0">
                          <a:latin typeface="仿宋" panose="02010609060101010101" charset="-122"/>
                          <a:ea typeface="仿宋" panose="02010609060101010101" charset="-122"/>
                          <a:cs typeface="新宋体" panose="02010609030101010101" charset="-122"/>
                        </a:rPr>
                        <a:t> </a:t>
                      </a:r>
                      <a:r>
                        <a:rPr lang="zh-CN" altLang="en-US" sz="1200" b="0">
                          <a:latin typeface="仿宋" panose="02010609060101010101" charset="-122"/>
                          <a:ea typeface="仿宋" panose="02010609060101010101" charset="-122"/>
                          <a:cs typeface="新宋体" panose="02010609030101010101" charset="-122"/>
                        </a:rPr>
                        <a:t>电视机设置不准确</a:t>
                      </a: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200" b="0">
                          <a:latin typeface="仿宋" panose="02010609060101010101" charset="-122"/>
                          <a:ea typeface="仿宋" panose="02010609060101010101" charset="-122"/>
                          <a:cs typeface="新宋体" panose="02010609030101010101" charset="-122"/>
                        </a:rPr>
                        <a:t>将电视机视频模式切换为</a:t>
                      </a:r>
                      <a:r>
                        <a:rPr lang="en-US" altLang="zh-CN" sz="1200" b="0">
                          <a:latin typeface="仿宋" panose="02010609060101010101" charset="-122"/>
                          <a:ea typeface="仿宋" panose="02010609060101010101" charset="-122"/>
                          <a:cs typeface="新宋体" panose="02010609030101010101" charset="-122"/>
                        </a:rPr>
                        <a:t>HDMI</a:t>
                      </a:r>
                      <a:r>
                        <a:rPr lang="zh-CN" altLang="en-US" sz="1200" b="0">
                          <a:latin typeface="仿宋" panose="02010609060101010101" charset="-122"/>
                          <a:ea typeface="仿宋" panose="02010609060101010101" charset="-122"/>
                          <a:cs typeface="新宋体" panose="02010609030101010101" charset="-122"/>
                        </a:rPr>
                        <a:t>，参见盒子与电视机连接章节。</a:t>
                      </a: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6055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200" b="0">
                          <a:latin typeface="仿宋" panose="02010609060101010101" charset="-122"/>
                          <a:ea typeface="仿宋" panose="02010609060101010101" charset="-122"/>
                          <a:cs typeface="新宋体" panose="02010609030101010101" charset="-122"/>
                        </a:rPr>
                        <a:t>无声音</a:t>
                      </a: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 b="0">
                          <a:latin typeface="仿宋" panose="02010609060101010101" charset="-122"/>
                          <a:ea typeface="仿宋" panose="02010609060101010101" charset="-122"/>
                          <a:cs typeface="新宋体" panose="02010609030101010101" charset="-122"/>
                        </a:rPr>
                        <a:t> </a:t>
                      </a:r>
                      <a:r>
                        <a:rPr lang="zh-CN" altLang="en-US" sz="1200" b="0">
                          <a:latin typeface="仿宋" panose="02010609060101010101" charset="-122"/>
                          <a:ea typeface="仿宋" panose="02010609060101010101" charset="-122"/>
                          <a:cs typeface="新宋体" panose="02010609030101010101" charset="-122"/>
                        </a:rPr>
                        <a:t>音频线连接问题</a:t>
                      </a: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200" b="0">
                          <a:latin typeface="仿宋" panose="02010609060101010101" charset="-122"/>
                          <a:ea typeface="仿宋" panose="02010609060101010101" charset="-122"/>
                          <a:cs typeface="新宋体" panose="02010609030101010101" charset="-122"/>
                        </a:rPr>
                        <a:t>将</a:t>
                      </a:r>
                      <a:r>
                        <a:rPr lang="en-US" altLang="zh-CN" sz="1200" b="0">
                          <a:latin typeface="仿宋" panose="02010609060101010101" charset="-122"/>
                          <a:ea typeface="仿宋" panose="02010609060101010101" charset="-122"/>
                          <a:cs typeface="新宋体" panose="02010609030101010101" charset="-122"/>
                        </a:rPr>
                        <a:t>HDMI</a:t>
                      </a:r>
                      <a:r>
                        <a:rPr lang="zh-CN" altLang="en-US" sz="1200" b="0">
                          <a:latin typeface="仿宋" panose="02010609060101010101" charset="-122"/>
                          <a:ea typeface="仿宋" panose="02010609060101010101" charset="-122"/>
                          <a:cs typeface="新宋体" panose="02010609030101010101" charset="-122"/>
                        </a:rPr>
                        <a:t>高清线正确、牢固连接。</a:t>
                      </a: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 b="0">
                          <a:latin typeface="仿宋" panose="02010609060101010101" charset="-122"/>
                          <a:ea typeface="仿宋" panose="02010609060101010101" charset="-122"/>
                          <a:cs typeface="新宋体" panose="02010609030101010101" charset="-122"/>
                        </a:rPr>
                        <a:t> </a:t>
                      </a:r>
                      <a:r>
                        <a:rPr lang="zh-CN" altLang="en-US" sz="1200" b="0">
                          <a:latin typeface="仿宋" panose="02010609060101010101" charset="-122"/>
                          <a:ea typeface="仿宋" panose="02010609060101010101" charset="-122"/>
                          <a:cs typeface="新宋体" panose="02010609030101010101" charset="-122"/>
                        </a:rPr>
                        <a:t>音量被调至最低或设为静音</a:t>
                      </a: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200" b="0">
                          <a:latin typeface="仿宋" panose="02010609060101010101" charset="-122"/>
                          <a:ea typeface="仿宋" panose="02010609060101010101" charset="-122"/>
                          <a:cs typeface="新宋体" panose="02010609030101010101" charset="-122"/>
                        </a:rPr>
                        <a:t>将音量调高，确认盒子不处于静音模式。</a:t>
                      </a: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420"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200" b="0">
                          <a:latin typeface="仿宋" panose="02010609060101010101" charset="-122"/>
                          <a:ea typeface="仿宋" panose="02010609060101010101" charset="-122"/>
                          <a:cs typeface="新宋体" panose="02010609030101010101" charset="-122"/>
                        </a:rPr>
                        <a:t>遥控器不灵或无法操作</a:t>
                      </a: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 b="0">
                          <a:latin typeface="仿宋" panose="02010609060101010101" charset="-122"/>
                          <a:ea typeface="仿宋" panose="02010609060101010101" charset="-122"/>
                          <a:cs typeface="新宋体" panose="02010609030101010101" charset="-122"/>
                        </a:rPr>
                        <a:t> </a:t>
                      </a:r>
                      <a:r>
                        <a:rPr lang="zh-CN" altLang="en-US" sz="1200" b="0">
                          <a:latin typeface="仿宋" panose="02010609060101010101" charset="-122"/>
                          <a:ea typeface="仿宋" panose="02010609060101010101" charset="-122"/>
                          <a:cs typeface="新宋体" panose="02010609030101010101" charset="-122"/>
                        </a:rPr>
                        <a:t>电池用完</a:t>
                      </a:r>
                      <a:r>
                        <a:rPr lang="en-US" altLang="zh-CN" sz="1200" b="0">
                          <a:latin typeface="仿宋" panose="02010609060101010101" charset="-122"/>
                          <a:ea typeface="仿宋" panose="02010609060101010101" charset="-122"/>
                          <a:cs typeface="新宋体" panose="02010609030101010101" charset="-122"/>
                        </a:rPr>
                        <a:t>/</a:t>
                      </a:r>
                      <a:r>
                        <a:rPr lang="zh-CN" altLang="en-US" sz="1200" b="0">
                          <a:latin typeface="仿宋" panose="02010609060101010101" charset="-122"/>
                          <a:ea typeface="仿宋" panose="02010609060101010101" charset="-122"/>
                          <a:cs typeface="新宋体" panose="02010609030101010101" charset="-122"/>
                        </a:rPr>
                        <a:t>未放电池</a:t>
                      </a: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200" b="0">
                          <a:latin typeface="仿宋" panose="02010609060101010101" charset="-122"/>
                          <a:ea typeface="仿宋" panose="02010609060101010101" charset="-122"/>
                          <a:cs typeface="新宋体" panose="02010609030101010101" charset="-122"/>
                        </a:rPr>
                        <a:t>装入新的电池。</a:t>
                      </a: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605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 b="0">
                          <a:latin typeface="仿宋" panose="02010609060101010101" charset="-122"/>
                          <a:ea typeface="仿宋" panose="02010609060101010101" charset="-122"/>
                          <a:cs typeface="新宋体" panose="02010609030101010101" charset="-122"/>
                        </a:rPr>
                        <a:t> </a:t>
                      </a:r>
                      <a:r>
                        <a:rPr lang="zh-CN" altLang="en-US" sz="1200" b="0">
                          <a:latin typeface="仿宋" panose="02010609060101010101" charset="-122"/>
                          <a:ea typeface="仿宋" panose="02010609060101010101" charset="-122"/>
                          <a:cs typeface="新宋体" panose="02010609030101010101" charset="-122"/>
                        </a:rPr>
                        <a:t>遥控器与机顶盒距离太远</a:t>
                      </a: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200" b="0">
                          <a:latin typeface="仿宋" panose="02010609060101010101" charset="-122"/>
                          <a:ea typeface="仿宋" panose="02010609060101010101" charset="-122"/>
                          <a:cs typeface="新宋体" panose="02010609030101010101" charset="-122"/>
                        </a:rPr>
                        <a:t>将遥控器移至有效范围内。</a:t>
                      </a: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11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 b="0">
                          <a:latin typeface="仿宋" panose="02010609060101010101" charset="-122"/>
                          <a:ea typeface="仿宋" panose="02010609060101010101" charset="-122"/>
                          <a:cs typeface="新宋体" panose="02010609030101010101" charset="-122"/>
                        </a:rPr>
                        <a:t> </a:t>
                      </a:r>
                      <a:r>
                        <a:rPr lang="zh-CN" altLang="en-US" sz="1200" b="0">
                          <a:latin typeface="仿宋" panose="02010609060101010101" charset="-122"/>
                          <a:ea typeface="仿宋" panose="02010609060101010101" charset="-122"/>
                          <a:cs typeface="新宋体" panose="02010609030101010101" charset="-122"/>
                        </a:rPr>
                        <a:t>遥控器与机顶盒之间有障碍物</a:t>
                      </a: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200" b="0">
                          <a:latin typeface="仿宋" panose="02010609060101010101" charset="-122"/>
                          <a:ea typeface="仿宋" panose="02010609060101010101" charset="-122"/>
                          <a:cs typeface="新宋体" panose="02010609030101010101" charset="-122"/>
                        </a:rPr>
                        <a:t>移开障碍物。</a:t>
                      </a: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200" b="0">
                          <a:latin typeface="仿宋" panose="02010609060101010101" charset="-122"/>
                          <a:ea typeface="仿宋" panose="02010609060101010101" charset="-122"/>
                          <a:cs typeface="新宋体" panose="02010609030101010101" charset="-122"/>
                        </a:rPr>
                        <a:t>不能进入菜单功能模块</a:t>
                      </a: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 b="0">
                          <a:latin typeface="仿宋" panose="02010609060101010101" charset="-122"/>
                          <a:ea typeface="仿宋" panose="02010609060101010101" charset="-122"/>
                          <a:cs typeface="新宋体" panose="02010609030101010101" charset="-122"/>
                        </a:rPr>
                        <a:t> </a:t>
                      </a:r>
                      <a:r>
                        <a:rPr lang="zh-CN" altLang="en-US" sz="1200" b="0">
                          <a:latin typeface="仿宋" panose="02010609060101010101" charset="-122"/>
                          <a:ea typeface="仿宋" panose="02010609060101010101" charset="-122"/>
                          <a:cs typeface="新宋体" panose="02010609030101010101" charset="-122"/>
                        </a:rPr>
                        <a:t>网络连接不正常</a:t>
                      </a: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200" b="0">
                          <a:latin typeface="仿宋" panose="02010609060101010101" charset="-122"/>
                          <a:ea typeface="仿宋" panose="02010609060101010101" charset="-122"/>
                          <a:cs typeface="新宋体" panose="02010609030101010101" charset="-122"/>
                        </a:rPr>
                        <a:t>检查网络连接。</a:t>
                      </a: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35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 b="0">
                          <a:latin typeface="仿宋" panose="02010609060101010101" charset="-122"/>
                          <a:ea typeface="仿宋" panose="02010609060101010101" charset="-122"/>
                          <a:cs typeface="新宋体" panose="02010609030101010101" charset="-122"/>
                        </a:rPr>
                        <a:t> </a:t>
                      </a:r>
                      <a:r>
                        <a:rPr lang="zh-CN" altLang="en-US" sz="1200" b="0">
                          <a:latin typeface="仿宋" panose="02010609060101010101" charset="-122"/>
                          <a:ea typeface="仿宋" panose="02010609060101010101" charset="-122"/>
                          <a:cs typeface="新宋体" panose="02010609030101010101" charset="-122"/>
                        </a:rPr>
                        <a:t>机顶盒配置不正常</a:t>
                      </a: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200" b="0">
                          <a:latin typeface="仿宋" panose="02010609060101010101" charset="-122"/>
                          <a:ea typeface="仿宋" panose="02010609060101010101" charset="-122"/>
                          <a:cs typeface="新宋体" panose="02010609030101010101" charset="-122"/>
                        </a:rPr>
                        <a:t>联系维护人员检查盒子设置信息并正确配置。</a:t>
                      </a: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7132579" y="4894420"/>
            <a:ext cx="1693412" cy="16158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ko-KR" sz="600" dirty="0" smtClean="0"/>
              <a:t>COPYRIGHT</a:t>
            </a:r>
            <a:r>
              <a:rPr lang="en-US" altLang="ko-KR" sz="600" dirty="0" smtClean="0">
                <a:latin typeface="Malgun Gothic" panose="020B0503020000020004" charset="-127"/>
                <a:ea typeface="Malgun Gothic" panose="020B0503020000020004" charset="-127"/>
              </a:rPr>
              <a:t>©</a:t>
            </a:r>
            <a:r>
              <a:rPr lang="en-US" altLang="ko-KR" sz="600" dirty="0" smtClean="0"/>
              <a:t>201</a:t>
            </a:r>
            <a:r>
              <a:rPr lang="en-US" altLang="zh-CN" sz="600" dirty="0" smtClean="0"/>
              <a:t>7 VIICAN,</a:t>
            </a:r>
            <a:r>
              <a:rPr lang="en-US" altLang="ko-KR" sz="600" dirty="0" smtClean="0"/>
              <a:t> </a:t>
            </a:r>
            <a:r>
              <a:rPr lang="en-US" altLang="ko-KR" sz="600" dirty="0"/>
              <a:t>ALL </a:t>
            </a:r>
            <a:r>
              <a:rPr lang="en-US" altLang="ko-KR" sz="600" dirty="0" smtClean="0"/>
              <a:t>RIGHTS </a:t>
            </a:r>
            <a:r>
              <a:rPr lang="en-US" altLang="ko-KR" sz="600" dirty="0"/>
              <a:t>RESERVED</a:t>
            </a:r>
            <a:endParaRPr lang="ko-KR" altLang="en-US" sz="600" dirty="0"/>
          </a:p>
        </p:txBody>
      </p:sp>
      <p:sp>
        <p:nvSpPr>
          <p:cNvPr id="14" name="矩形 13"/>
          <p:cNvSpPr/>
          <p:nvPr/>
        </p:nvSpPr>
        <p:spPr>
          <a:xfrm>
            <a:off x="2371091" y="1905"/>
            <a:ext cx="385826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7.</a:t>
            </a: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产品保修卡</a:t>
            </a:r>
          </a:p>
        </p:txBody>
      </p:sp>
      <p:cxnSp>
        <p:nvCxnSpPr>
          <p:cNvPr id="30" name="直接连接符 29"/>
          <p:cNvCxnSpPr/>
          <p:nvPr/>
        </p:nvCxnSpPr>
        <p:spPr>
          <a:xfrm>
            <a:off x="863600" y="664845"/>
            <a:ext cx="7416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1511300" y="664845"/>
            <a:ext cx="5721350" cy="3599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一、感谢您购买本公司产品，为保障购买人之权益，请认真填写此卡，并仔细阅读</a:t>
            </a:r>
          </a:p>
          <a:p>
            <a:r>
              <a:rPr lang="zh-CN" altLang="en-US" sz="1200" dirty="0"/>
              <a:t>以下保修条款.</a:t>
            </a:r>
          </a:p>
          <a:p>
            <a:r>
              <a:rPr lang="zh-CN" altLang="en-US" sz="1200" dirty="0"/>
              <a:t>    1.请您妥善保存此保修服务卡，若保修服务卡遗失恕不补发.请您务必保留发票或复印件或相关有效购买凭证，若您无法提供有效购买凭证，则产品保修期起算之日将以盒子出厂日期为凭.</a:t>
            </a:r>
          </a:p>
          <a:p>
            <a:r>
              <a:rPr lang="zh-CN" altLang="en-US" sz="1200" dirty="0"/>
              <a:t>    2.保修时需同时提供本保修卡.</a:t>
            </a:r>
          </a:p>
          <a:p>
            <a:r>
              <a:rPr lang="zh-CN" altLang="en-US" sz="1200" dirty="0"/>
              <a:t>    3.本保修卡所填资料属实，否则无效.</a:t>
            </a:r>
          </a:p>
          <a:p>
            <a:r>
              <a:rPr lang="zh-CN" altLang="en-US" sz="1200" dirty="0"/>
              <a:t>    4.本产品主机自售出十二个月内，于正常使用状况下如发生硬件故障可获免费售后维修服务，遥控器属于附件，保用六个月（若超过六个月或自行损坏，则要另外购买）;</a:t>
            </a:r>
          </a:p>
          <a:p>
            <a:r>
              <a:rPr lang="zh-CN" altLang="en-US" sz="1200" dirty="0"/>
              <a:t>二、若属下列因素，本公司将有权利收取维修服务费用：</a:t>
            </a:r>
          </a:p>
          <a:p>
            <a:r>
              <a:rPr lang="zh-CN" altLang="en-US" sz="1200" dirty="0"/>
              <a:t>    1.因天灾（水灾、火灾、地震、雷击、台风等）遇不可抗拒外力或人为操作使用不慎造成之损害；</a:t>
            </a:r>
          </a:p>
          <a:p>
            <a:r>
              <a:rPr lang="zh-CN" altLang="en-US" sz="1200" dirty="0"/>
              <a:t>    2.自行拆装。修理或将产品送到非本公司认证之维修点进行检测维修；</a:t>
            </a:r>
          </a:p>
          <a:p>
            <a:r>
              <a:rPr lang="zh-CN" altLang="en-US" sz="1200" dirty="0"/>
              <a:t>    3.本公司保修识别标签撕毁或无法辩论，涂改保修服务卡或与产品不符；</a:t>
            </a:r>
          </a:p>
          <a:p>
            <a:r>
              <a:rPr lang="zh-CN" altLang="en-US" sz="1200" dirty="0"/>
              <a:t>    4.其它不正常使用所造成之问题及故障.</a:t>
            </a:r>
          </a:p>
          <a:p>
            <a:r>
              <a:rPr lang="zh-CN" altLang="en-US" sz="1200" dirty="0"/>
              <a:t>三、本公司将严格遵照国家制定的三包政策进行保修服务.</a:t>
            </a:r>
          </a:p>
          <a:p>
            <a:r>
              <a:rPr lang="zh-CN" altLang="en-US" sz="1200" dirty="0"/>
              <a:t>本保修条例及内容解释归本公司，如有更改，恕不另行通知.</a:t>
            </a:r>
          </a:p>
          <a:p>
            <a:r>
              <a:rPr lang="zh-CN" altLang="en-US" sz="1200" dirty="0"/>
              <a:t>服务热线</a:t>
            </a:r>
            <a:r>
              <a:rPr lang="zh-CN" altLang="en-US" sz="1200" dirty="0" smtClean="0"/>
              <a:t>：</a:t>
            </a:r>
            <a:r>
              <a:rPr lang="en-US" altLang="zh-CN" sz="1200" dirty="0" smtClean="0"/>
              <a:t> </a:t>
            </a:r>
            <a:endParaRPr lang="en-US" altLang="zh-CN" sz="1200" dirty="0"/>
          </a:p>
        </p:txBody>
      </p:sp>
      <p:pic>
        <p:nvPicPr>
          <p:cNvPr id="8" name="图片 7" descr="合格证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39540" y="4264660"/>
            <a:ext cx="1357630" cy="719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7132579" y="4894420"/>
            <a:ext cx="1693412" cy="16158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ko-KR" sz="600" dirty="0" smtClean="0"/>
              <a:t>COPYRIGHT</a:t>
            </a:r>
            <a:r>
              <a:rPr lang="en-US" altLang="ko-KR" sz="600" dirty="0" smtClean="0">
                <a:latin typeface="Malgun Gothic" panose="020B0503020000020004" charset="-127"/>
                <a:ea typeface="Malgun Gothic" panose="020B0503020000020004" charset="-127"/>
              </a:rPr>
              <a:t>©</a:t>
            </a:r>
            <a:r>
              <a:rPr lang="en-US" altLang="ko-KR" sz="600" dirty="0" smtClean="0"/>
              <a:t>201</a:t>
            </a:r>
            <a:r>
              <a:rPr lang="en-US" altLang="zh-CN" sz="600" dirty="0" smtClean="0"/>
              <a:t>7 VIICAN,</a:t>
            </a:r>
            <a:r>
              <a:rPr lang="en-US" altLang="ko-KR" sz="600" dirty="0" smtClean="0"/>
              <a:t> </a:t>
            </a:r>
            <a:r>
              <a:rPr lang="en-US" altLang="ko-KR" sz="600" dirty="0"/>
              <a:t>ALL </a:t>
            </a:r>
            <a:r>
              <a:rPr lang="en-US" altLang="ko-KR" sz="600" dirty="0" smtClean="0"/>
              <a:t>RIGHTS </a:t>
            </a:r>
            <a:r>
              <a:rPr lang="en-US" altLang="ko-KR" sz="600" dirty="0"/>
              <a:t>RESERVED</a:t>
            </a:r>
            <a:endParaRPr lang="ko-KR" altLang="en-US" sz="600" dirty="0"/>
          </a:p>
        </p:txBody>
      </p:sp>
      <p:sp>
        <p:nvSpPr>
          <p:cNvPr id="14" name="矩形 13"/>
          <p:cNvSpPr/>
          <p:nvPr/>
        </p:nvSpPr>
        <p:spPr>
          <a:xfrm>
            <a:off x="1294765" y="1905"/>
            <a:ext cx="63233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8.</a:t>
            </a: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包装盒内配件</a:t>
            </a:r>
          </a:p>
        </p:txBody>
      </p:sp>
      <p:cxnSp>
        <p:nvCxnSpPr>
          <p:cNvPr id="30" name="直接连接符 29"/>
          <p:cNvCxnSpPr/>
          <p:nvPr/>
        </p:nvCxnSpPr>
        <p:spPr>
          <a:xfrm>
            <a:off x="863600" y="664845"/>
            <a:ext cx="7416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图片 4" descr="C:\Users\zxj\Documents\绘图7.png绘图7"/>
          <p:cNvPicPr>
            <a:picLocks noChangeAspect="1"/>
          </p:cNvPicPr>
          <p:nvPr/>
        </p:nvPicPr>
        <p:blipFill>
          <a:blip r:embed="rId2" cstate="print"/>
          <a:srcRect l="59921" t="18714" r="26742" b="29253"/>
          <a:stretch>
            <a:fillRect/>
          </a:stretch>
        </p:blipFill>
        <p:spPr>
          <a:xfrm>
            <a:off x="6772910" y="1028065"/>
            <a:ext cx="1486535" cy="2724785"/>
          </a:xfrm>
          <a:prstGeom prst="rect">
            <a:avLst/>
          </a:prstGeom>
        </p:spPr>
      </p:pic>
      <p:pic>
        <p:nvPicPr>
          <p:cNvPr id="9" name="图片 8" descr="C:\Users\zxj\Documents\绘图5.png绘图5"/>
          <p:cNvPicPr>
            <a:picLocks noChangeAspect="1"/>
          </p:cNvPicPr>
          <p:nvPr/>
        </p:nvPicPr>
        <p:blipFill>
          <a:blip r:embed="rId3" cstate="print"/>
          <a:srcRect l="41988" t="13582" r="44709" b="21033"/>
          <a:stretch>
            <a:fillRect/>
          </a:stretch>
        </p:blipFill>
        <p:spPr>
          <a:xfrm>
            <a:off x="5008880" y="1025525"/>
            <a:ext cx="1184275" cy="2735580"/>
          </a:xfrm>
          <a:prstGeom prst="rect">
            <a:avLst/>
          </a:prstGeom>
        </p:spPr>
      </p:pic>
      <p:pic>
        <p:nvPicPr>
          <p:cNvPr id="2" name="图片 1" descr="F:\周本良\图片素材-水牌\盒子素材\遥控器截图.png遥控器截图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612515" y="720725"/>
            <a:ext cx="1101090" cy="4011930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690880" y="1097280"/>
            <a:ext cx="2673985" cy="255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621790" y="3677920"/>
            <a:ext cx="538480" cy="30670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1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主机</a:t>
            </a:r>
          </a:p>
        </p:txBody>
      </p:sp>
      <p:sp>
        <p:nvSpPr>
          <p:cNvPr id="7" name="矩形 6"/>
          <p:cNvSpPr/>
          <p:nvPr/>
        </p:nvSpPr>
        <p:spPr>
          <a:xfrm>
            <a:off x="3783330" y="4732655"/>
            <a:ext cx="716280" cy="30670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1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遥控器</a:t>
            </a:r>
          </a:p>
        </p:txBody>
      </p:sp>
      <p:sp>
        <p:nvSpPr>
          <p:cNvPr id="6" name="矩形 5"/>
          <p:cNvSpPr/>
          <p:nvPr/>
        </p:nvSpPr>
        <p:spPr>
          <a:xfrm>
            <a:off x="5095875" y="3711575"/>
            <a:ext cx="1071880" cy="30670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HDMI</a:t>
            </a:r>
            <a:r>
              <a:rPr lang="zh-CN" altLang="en-US" sz="1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连接线</a:t>
            </a:r>
          </a:p>
        </p:txBody>
      </p:sp>
      <p:sp>
        <p:nvSpPr>
          <p:cNvPr id="8" name="矩形 7"/>
          <p:cNvSpPr/>
          <p:nvPr/>
        </p:nvSpPr>
        <p:spPr>
          <a:xfrm>
            <a:off x="6980555" y="3747770"/>
            <a:ext cx="1071880" cy="30670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1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电源适配器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1065</Words>
  <Application>Microsoft Office PowerPoint</Application>
  <PresentationFormat>全屏显示(16:9)</PresentationFormat>
  <Paragraphs>104</Paragraphs>
  <Slides>12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云广告机顶盒</dc:title>
  <dc:creator>吴勃龙</dc:creator>
  <cp:lastModifiedBy>BOSS</cp:lastModifiedBy>
  <cp:revision>542</cp:revision>
  <dcterms:created xsi:type="dcterms:W3CDTF">2017-02-08T04:09:00Z</dcterms:created>
  <dcterms:modified xsi:type="dcterms:W3CDTF">2017-07-14T02:45:15Z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2052-10.1.0.6441</vt:lpwstr>
  </property>
</Properties>
</file>